
<file path=[Content_Types].xml><?xml version="1.0" encoding="utf-8"?>
<Types xmlns="http://schemas.openxmlformats.org/package/2006/content-types">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8"/>
  </p:notesMasterIdLst>
  <p:sldIdLst>
    <p:sldId id="291" r:id="rId2"/>
    <p:sldId id="256" r:id="rId3"/>
    <p:sldId id="290" r:id="rId4"/>
    <p:sldId id="285" r:id="rId5"/>
    <p:sldId id="289" r:id="rId6"/>
    <p:sldId id="275" r:id="rId7"/>
    <p:sldId id="279" r:id="rId8"/>
    <p:sldId id="277" r:id="rId9"/>
    <p:sldId id="278" r:id="rId10"/>
    <p:sldId id="287" r:id="rId11"/>
    <p:sldId id="280" r:id="rId12"/>
    <p:sldId id="272" r:id="rId13"/>
    <p:sldId id="273" r:id="rId14"/>
    <p:sldId id="283" r:id="rId15"/>
    <p:sldId id="282" r:id="rId16"/>
    <p:sldId id="274" r:id="rId17"/>
  </p:sldIdLst>
  <p:sldSz cx="18288000" cy="10287000"/>
  <p:notesSz cx="18288000" cy="10287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99" autoAdjust="0"/>
    <p:restoredTop sz="94660"/>
  </p:normalViewPr>
  <p:slideViewPr>
    <p:cSldViewPr>
      <p:cViewPr varScale="1">
        <p:scale>
          <a:sx n="54" d="100"/>
          <a:sy n="54" d="100"/>
        </p:scale>
        <p:origin x="778" y="72"/>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7924800" cy="51593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10358438" y="0"/>
            <a:ext cx="7924800" cy="515938"/>
          </a:xfrm>
          <a:prstGeom prst="rect">
            <a:avLst/>
          </a:prstGeom>
        </p:spPr>
        <p:txBody>
          <a:bodyPr vert="horz" lIns="91440" tIns="45720" rIns="91440" bIns="45720" rtlCol="0"/>
          <a:lstStyle>
            <a:lvl1pPr algn="r">
              <a:defRPr sz="1200"/>
            </a:lvl1pPr>
          </a:lstStyle>
          <a:p>
            <a:fld id="{09659AA4-E8A6-4DC8-9723-3E8B8CD9D295}" type="datetimeFigureOut">
              <a:rPr lang="en-IN" smtClean="0"/>
              <a:t>19-07-2023</a:t>
            </a:fld>
            <a:endParaRPr lang="en-IN"/>
          </a:p>
        </p:txBody>
      </p:sp>
      <p:sp>
        <p:nvSpPr>
          <p:cNvPr id="4" name="Slide Image Placeholder 3"/>
          <p:cNvSpPr>
            <a:spLocks noGrp="1" noRot="1" noChangeAspect="1"/>
          </p:cNvSpPr>
          <p:nvPr>
            <p:ph type="sldImg" idx="2"/>
          </p:nvPr>
        </p:nvSpPr>
        <p:spPr>
          <a:xfrm>
            <a:off x="6057900" y="1285875"/>
            <a:ext cx="6172200" cy="3471863"/>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1828800" y="4951413"/>
            <a:ext cx="14630400" cy="4049712"/>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9771063"/>
            <a:ext cx="7924800" cy="51593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10358438" y="9771063"/>
            <a:ext cx="7924800" cy="515937"/>
          </a:xfrm>
          <a:prstGeom prst="rect">
            <a:avLst/>
          </a:prstGeom>
        </p:spPr>
        <p:txBody>
          <a:bodyPr vert="horz" lIns="91440" tIns="45720" rIns="91440" bIns="45720" rtlCol="0" anchor="b"/>
          <a:lstStyle>
            <a:lvl1pPr algn="r">
              <a:defRPr sz="1200"/>
            </a:lvl1pPr>
          </a:lstStyle>
          <a:p>
            <a:fld id="{6333A8D1-311B-4D21-9A70-7ADD965DF70D}" type="slidenum">
              <a:rPr lang="en-IN" smtClean="0"/>
              <a:t>‹#›</a:t>
            </a:fld>
            <a:endParaRPr lang="en-IN"/>
          </a:p>
        </p:txBody>
      </p:sp>
    </p:spTree>
    <p:extLst>
      <p:ext uri="{BB962C8B-B14F-4D97-AF65-F5344CB8AC3E}">
        <p14:creationId xmlns:p14="http://schemas.microsoft.com/office/powerpoint/2010/main" val="22687833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 Id="rId5" Type="http://schemas.openxmlformats.org/officeDocument/2006/relationships/image" Target="../media/image11.png"/><Relationship Id="rId4" Type="http://schemas.openxmlformats.org/officeDocument/2006/relationships/image" Target="../media/image10.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00204B"/>
          </a:solidFill>
        </p:spPr>
        <p:txBody>
          <a:bodyPr wrap="square" lIns="0" tIns="0" rIns="0" bIns="0" rtlCol="0"/>
          <a:lstStyle/>
          <a:p>
            <a:endParaRPr/>
          </a:p>
        </p:txBody>
      </p:sp>
      <p:pic>
        <p:nvPicPr>
          <p:cNvPr id="17" name="bg object 17"/>
          <p:cNvPicPr/>
          <p:nvPr/>
        </p:nvPicPr>
        <p:blipFill>
          <a:blip r:embed="rId2" cstate="print"/>
          <a:stretch>
            <a:fillRect/>
          </a:stretch>
        </p:blipFill>
        <p:spPr>
          <a:xfrm>
            <a:off x="0" y="0"/>
            <a:ext cx="5935078" cy="4884029"/>
          </a:xfrm>
          <a:prstGeom prst="rect">
            <a:avLst/>
          </a:prstGeom>
        </p:spPr>
      </p:pic>
      <p:pic>
        <p:nvPicPr>
          <p:cNvPr id="18" name="bg object 18"/>
          <p:cNvPicPr/>
          <p:nvPr/>
        </p:nvPicPr>
        <p:blipFill>
          <a:blip r:embed="rId3" cstate="print"/>
          <a:stretch>
            <a:fillRect/>
          </a:stretch>
        </p:blipFill>
        <p:spPr>
          <a:xfrm>
            <a:off x="0" y="6544095"/>
            <a:ext cx="4738543" cy="3742904"/>
          </a:xfrm>
          <a:prstGeom prst="rect">
            <a:avLst/>
          </a:prstGeom>
        </p:spPr>
      </p:pic>
      <p:pic>
        <p:nvPicPr>
          <p:cNvPr id="19" name="bg object 19"/>
          <p:cNvPicPr/>
          <p:nvPr/>
        </p:nvPicPr>
        <p:blipFill>
          <a:blip r:embed="rId4" cstate="print"/>
          <a:stretch>
            <a:fillRect/>
          </a:stretch>
        </p:blipFill>
        <p:spPr>
          <a:xfrm>
            <a:off x="12454046" y="6321235"/>
            <a:ext cx="5833954" cy="3965764"/>
          </a:xfrm>
          <a:prstGeom prst="rect">
            <a:avLst/>
          </a:prstGeom>
        </p:spPr>
      </p:pic>
      <p:pic>
        <p:nvPicPr>
          <p:cNvPr id="20" name="bg object 20"/>
          <p:cNvPicPr/>
          <p:nvPr/>
        </p:nvPicPr>
        <p:blipFill>
          <a:blip r:embed="rId5" cstate="print"/>
          <a:stretch>
            <a:fillRect/>
          </a:stretch>
        </p:blipFill>
        <p:spPr>
          <a:xfrm>
            <a:off x="12007738" y="5563896"/>
            <a:ext cx="5250524" cy="3981219"/>
          </a:xfrm>
          <a:prstGeom prst="rect">
            <a:avLst/>
          </a:prstGeom>
        </p:spPr>
      </p:pic>
      <p:pic>
        <p:nvPicPr>
          <p:cNvPr id="21" name="bg object 21"/>
          <p:cNvPicPr/>
          <p:nvPr/>
        </p:nvPicPr>
        <p:blipFill>
          <a:blip r:embed="rId6" cstate="print"/>
          <a:stretch>
            <a:fillRect/>
          </a:stretch>
        </p:blipFill>
        <p:spPr>
          <a:xfrm>
            <a:off x="6980260" y="5943223"/>
            <a:ext cx="4324349" cy="600074"/>
          </a:xfrm>
          <a:prstGeom prst="rect">
            <a:avLst/>
          </a:prstGeom>
        </p:spPr>
      </p:pic>
      <p:pic>
        <p:nvPicPr>
          <p:cNvPr id="22" name="bg object 22"/>
          <p:cNvPicPr/>
          <p:nvPr/>
        </p:nvPicPr>
        <p:blipFill>
          <a:blip r:embed="rId7" cstate="print"/>
          <a:stretch>
            <a:fillRect/>
          </a:stretch>
        </p:blipFill>
        <p:spPr>
          <a:xfrm>
            <a:off x="1732773" y="2271889"/>
            <a:ext cx="3600449" cy="3667124"/>
          </a:xfrm>
          <a:prstGeom prst="rect">
            <a:avLst/>
          </a:prstGeom>
        </p:spPr>
      </p:pic>
      <p:pic>
        <p:nvPicPr>
          <p:cNvPr id="23" name="bg object 23"/>
          <p:cNvPicPr/>
          <p:nvPr/>
        </p:nvPicPr>
        <p:blipFill>
          <a:blip r:embed="rId8" cstate="print"/>
          <a:stretch>
            <a:fillRect/>
          </a:stretch>
        </p:blipFill>
        <p:spPr>
          <a:xfrm>
            <a:off x="0" y="7033003"/>
            <a:ext cx="3919295" cy="3253996"/>
          </a:xfrm>
          <a:prstGeom prst="rect">
            <a:avLst/>
          </a:prstGeom>
        </p:spPr>
      </p:pic>
      <p:sp>
        <p:nvSpPr>
          <p:cNvPr id="2" name="Holder 2"/>
          <p:cNvSpPr>
            <a:spLocks noGrp="1"/>
          </p:cNvSpPr>
          <p:nvPr>
            <p:ph type="ctrTitle"/>
          </p:nvPr>
        </p:nvSpPr>
        <p:spPr>
          <a:xfrm>
            <a:off x="2466863" y="1963782"/>
            <a:ext cx="13354272" cy="4472940"/>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2743200" y="5760720"/>
            <a:ext cx="12801600" cy="257175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7/19/2023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7200" b="0" i="0">
                <a:solidFill>
                  <a:schemeClr val="bg1"/>
                </a:solidFill>
                <a:latin typeface="Trebuchet MS"/>
                <a:cs typeface="Trebuchet MS"/>
              </a:defRPr>
            </a:lvl1pPr>
          </a:lstStyle>
          <a:p>
            <a:endParaRPr/>
          </a:p>
        </p:txBody>
      </p:sp>
      <p:sp>
        <p:nvSpPr>
          <p:cNvPr id="3" name="Holder 3"/>
          <p:cNvSpPr>
            <a:spLocks noGrp="1"/>
          </p:cNvSpPr>
          <p:nvPr>
            <p:ph type="body" idx="1"/>
          </p:nvPr>
        </p:nvSpPr>
        <p:spPr/>
        <p:txBody>
          <a:bodyPr lIns="0" tIns="0" rIns="0" bIns="0"/>
          <a:lstStyle>
            <a:lvl1pPr>
              <a:defRPr sz="2800" b="0" i="0">
                <a:solidFill>
                  <a:schemeClr val="bg1"/>
                </a:solidFill>
                <a:latin typeface="Verdana"/>
                <a:cs typeface="Verdana"/>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7/19/2023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7200" b="0" i="0">
                <a:solidFill>
                  <a:schemeClr val="bg1"/>
                </a:solidFill>
                <a:latin typeface="Trebuchet MS"/>
                <a:cs typeface="Trebuchet MS"/>
              </a:defRPr>
            </a:lvl1pPr>
          </a:lstStyle>
          <a:p>
            <a:endParaRPr/>
          </a:p>
        </p:txBody>
      </p:sp>
      <p:sp>
        <p:nvSpPr>
          <p:cNvPr id="3" name="Holder 3"/>
          <p:cNvSpPr>
            <a:spLocks noGrp="1"/>
          </p:cNvSpPr>
          <p:nvPr>
            <p:ph sz="half" idx="2"/>
          </p:nvPr>
        </p:nvSpPr>
        <p:spPr>
          <a:xfrm>
            <a:off x="914400" y="2366010"/>
            <a:ext cx="7955280" cy="678942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9418320" y="2366010"/>
            <a:ext cx="7955280" cy="678942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7/19/2023</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3"/>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00204B"/>
          </a:solidFill>
        </p:spPr>
        <p:txBody>
          <a:bodyPr wrap="square" lIns="0" tIns="0" rIns="0" bIns="0" rtlCol="0"/>
          <a:lstStyle/>
          <a:p>
            <a:endParaRPr/>
          </a:p>
        </p:txBody>
      </p:sp>
      <p:pic>
        <p:nvPicPr>
          <p:cNvPr id="17" name="bg object 17"/>
          <p:cNvPicPr/>
          <p:nvPr/>
        </p:nvPicPr>
        <p:blipFill>
          <a:blip r:embed="rId2" cstate="print"/>
          <a:stretch>
            <a:fillRect/>
          </a:stretch>
        </p:blipFill>
        <p:spPr>
          <a:xfrm>
            <a:off x="0" y="3"/>
            <a:ext cx="6661290" cy="6743699"/>
          </a:xfrm>
          <a:prstGeom prst="rect">
            <a:avLst/>
          </a:prstGeom>
        </p:spPr>
      </p:pic>
      <p:pic>
        <p:nvPicPr>
          <p:cNvPr id="18" name="bg object 18"/>
          <p:cNvPicPr/>
          <p:nvPr/>
        </p:nvPicPr>
        <p:blipFill>
          <a:blip r:embed="rId3" cstate="print"/>
          <a:stretch>
            <a:fillRect/>
          </a:stretch>
        </p:blipFill>
        <p:spPr>
          <a:xfrm>
            <a:off x="13008264" y="99307"/>
            <a:ext cx="5279735" cy="10187691"/>
          </a:xfrm>
          <a:prstGeom prst="rect">
            <a:avLst/>
          </a:prstGeom>
        </p:spPr>
      </p:pic>
      <p:sp>
        <p:nvSpPr>
          <p:cNvPr id="19" name="bg object 19"/>
          <p:cNvSpPr/>
          <p:nvPr/>
        </p:nvSpPr>
        <p:spPr>
          <a:xfrm>
            <a:off x="4853495" y="2797072"/>
            <a:ext cx="6436360" cy="7490459"/>
          </a:xfrm>
          <a:custGeom>
            <a:avLst/>
            <a:gdLst/>
            <a:ahLst/>
            <a:cxnLst/>
            <a:rect l="l" t="t" r="r" b="b"/>
            <a:pathLst>
              <a:path w="6436359" h="7490459">
                <a:moveTo>
                  <a:pt x="6435750" y="341172"/>
                </a:moveTo>
                <a:lnTo>
                  <a:pt x="6432626" y="294970"/>
                </a:lnTo>
                <a:lnTo>
                  <a:pt x="6423533" y="250634"/>
                </a:lnTo>
                <a:lnTo>
                  <a:pt x="6408877" y="208559"/>
                </a:lnTo>
                <a:lnTo>
                  <a:pt x="6389078" y="169176"/>
                </a:lnTo>
                <a:lnTo>
                  <a:pt x="6364529" y="132880"/>
                </a:lnTo>
                <a:lnTo>
                  <a:pt x="6335662" y="100088"/>
                </a:lnTo>
                <a:lnTo>
                  <a:pt x="6302870" y="71221"/>
                </a:lnTo>
                <a:lnTo>
                  <a:pt x="6266586" y="46685"/>
                </a:lnTo>
                <a:lnTo>
                  <a:pt x="6227191" y="26873"/>
                </a:lnTo>
                <a:lnTo>
                  <a:pt x="6185128" y="12217"/>
                </a:lnTo>
                <a:lnTo>
                  <a:pt x="6140780" y="3124"/>
                </a:lnTo>
                <a:lnTo>
                  <a:pt x="6094577" y="0"/>
                </a:lnTo>
                <a:lnTo>
                  <a:pt x="2486418" y="0"/>
                </a:lnTo>
                <a:lnTo>
                  <a:pt x="2440216" y="3124"/>
                </a:lnTo>
                <a:lnTo>
                  <a:pt x="2395867" y="12217"/>
                </a:lnTo>
                <a:lnTo>
                  <a:pt x="2353805" y="26873"/>
                </a:lnTo>
                <a:lnTo>
                  <a:pt x="2314410" y="46685"/>
                </a:lnTo>
                <a:lnTo>
                  <a:pt x="2278126" y="71221"/>
                </a:lnTo>
                <a:lnTo>
                  <a:pt x="2245334" y="100088"/>
                </a:lnTo>
                <a:lnTo>
                  <a:pt x="2216467" y="132880"/>
                </a:lnTo>
                <a:lnTo>
                  <a:pt x="2191918" y="169176"/>
                </a:lnTo>
                <a:lnTo>
                  <a:pt x="2172119" y="208559"/>
                </a:lnTo>
                <a:lnTo>
                  <a:pt x="2157463" y="250634"/>
                </a:lnTo>
                <a:lnTo>
                  <a:pt x="2148370" y="294970"/>
                </a:lnTo>
                <a:lnTo>
                  <a:pt x="2145246" y="341172"/>
                </a:lnTo>
                <a:lnTo>
                  <a:pt x="2145246" y="3736098"/>
                </a:lnTo>
                <a:lnTo>
                  <a:pt x="341160" y="3736098"/>
                </a:lnTo>
                <a:lnTo>
                  <a:pt x="294957" y="3739223"/>
                </a:lnTo>
                <a:lnTo>
                  <a:pt x="250621" y="3748316"/>
                </a:lnTo>
                <a:lnTo>
                  <a:pt x="208546" y="3762972"/>
                </a:lnTo>
                <a:lnTo>
                  <a:pt x="169164" y="3782784"/>
                </a:lnTo>
                <a:lnTo>
                  <a:pt x="132867" y="3807320"/>
                </a:lnTo>
                <a:lnTo>
                  <a:pt x="100088" y="3836187"/>
                </a:lnTo>
                <a:lnTo>
                  <a:pt x="71208" y="3868978"/>
                </a:lnTo>
                <a:lnTo>
                  <a:pt x="46672" y="3905275"/>
                </a:lnTo>
                <a:lnTo>
                  <a:pt x="26860" y="3944658"/>
                </a:lnTo>
                <a:lnTo>
                  <a:pt x="12217" y="3986733"/>
                </a:lnTo>
                <a:lnTo>
                  <a:pt x="3111" y="4031069"/>
                </a:lnTo>
                <a:lnTo>
                  <a:pt x="0" y="4077271"/>
                </a:lnTo>
                <a:lnTo>
                  <a:pt x="0" y="7489926"/>
                </a:lnTo>
                <a:lnTo>
                  <a:pt x="4290492" y="7489926"/>
                </a:lnTo>
                <a:lnTo>
                  <a:pt x="4290492" y="6457874"/>
                </a:lnTo>
                <a:lnTo>
                  <a:pt x="6141910" y="6457874"/>
                </a:lnTo>
                <a:lnTo>
                  <a:pt x="6185128" y="6449022"/>
                </a:lnTo>
                <a:lnTo>
                  <a:pt x="6227191" y="6434366"/>
                </a:lnTo>
                <a:lnTo>
                  <a:pt x="6266586" y="6414554"/>
                </a:lnTo>
                <a:lnTo>
                  <a:pt x="6302870" y="6390018"/>
                </a:lnTo>
                <a:lnTo>
                  <a:pt x="6335662" y="6361150"/>
                </a:lnTo>
                <a:lnTo>
                  <a:pt x="6364529" y="6328359"/>
                </a:lnTo>
                <a:lnTo>
                  <a:pt x="6389078" y="6292062"/>
                </a:lnTo>
                <a:lnTo>
                  <a:pt x="6408877" y="6252680"/>
                </a:lnTo>
                <a:lnTo>
                  <a:pt x="6423533" y="6210605"/>
                </a:lnTo>
                <a:lnTo>
                  <a:pt x="6432626" y="6166269"/>
                </a:lnTo>
                <a:lnTo>
                  <a:pt x="6435750" y="6120066"/>
                </a:lnTo>
                <a:lnTo>
                  <a:pt x="6435750" y="341172"/>
                </a:lnTo>
                <a:close/>
              </a:path>
            </a:pathLst>
          </a:custGeom>
          <a:solidFill>
            <a:srgbClr val="2D2E2F">
              <a:alpha val="30979"/>
            </a:srgbClr>
          </a:solidFill>
        </p:spPr>
        <p:txBody>
          <a:bodyPr wrap="square" lIns="0" tIns="0" rIns="0" bIns="0" rtlCol="0"/>
          <a:lstStyle/>
          <a:p>
            <a:endParaRPr/>
          </a:p>
        </p:txBody>
      </p:sp>
      <p:pic>
        <p:nvPicPr>
          <p:cNvPr id="20" name="bg object 20"/>
          <p:cNvPicPr/>
          <p:nvPr/>
        </p:nvPicPr>
        <p:blipFill>
          <a:blip r:embed="rId4" cstate="print"/>
          <a:stretch>
            <a:fillRect/>
          </a:stretch>
        </p:blipFill>
        <p:spPr>
          <a:xfrm>
            <a:off x="0" y="3"/>
            <a:ext cx="4704761" cy="2865952"/>
          </a:xfrm>
          <a:prstGeom prst="rect">
            <a:avLst/>
          </a:prstGeom>
        </p:spPr>
      </p:pic>
      <p:pic>
        <p:nvPicPr>
          <p:cNvPr id="21" name="bg object 21"/>
          <p:cNvPicPr/>
          <p:nvPr/>
        </p:nvPicPr>
        <p:blipFill>
          <a:blip r:embed="rId5" cstate="print"/>
          <a:stretch>
            <a:fillRect/>
          </a:stretch>
        </p:blipFill>
        <p:spPr>
          <a:xfrm>
            <a:off x="15428210" y="2941449"/>
            <a:ext cx="2859788" cy="5994988"/>
          </a:xfrm>
          <a:prstGeom prst="rect">
            <a:avLst/>
          </a:prstGeom>
        </p:spPr>
      </p:pic>
      <p:sp>
        <p:nvSpPr>
          <p:cNvPr id="2" name="Holder 2"/>
          <p:cNvSpPr>
            <a:spLocks noGrp="1"/>
          </p:cNvSpPr>
          <p:nvPr>
            <p:ph type="title"/>
          </p:nvPr>
        </p:nvSpPr>
        <p:spPr/>
        <p:txBody>
          <a:bodyPr lIns="0" tIns="0" rIns="0" bIns="0"/>
          <a:lstStyle>
            <a:lvl1pPr>
              <a:defRPr sz="7200" b="0" i="0">
                <a:solidFill>
                  <a:schemeClr val="bg1"/>
                </a:solidFill>
                <a:latin typeface="Trebuchet MS"/>
                <a:cs typeface="Trebuchet MS"/>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7/19/2023</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7/19/2023</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7ABB80-ACE3-452C-9AFD-99D3A6CF1289}"/>
              </a:ext>
            </a:extLst>
          </p:cNvPr>
          <p:cNvSpPr>
            <a:spLocks noGrp="1"/>
          </p:cNvSpPr>
          <p:nvPr>
            <p:ph type="ctrTitle"/>
          </p:nvPr>
        </p:nvSpPr>
        <p:spPr>
          <a:xfrm>
            <a:off x="2286000" y="2494956"/>
            <a:ext cx="13716000" cy="2769989"/>
          </a:xfrm>
        </p:spPr>
        <p:txBody>
          <a:bodyPr anchor="b"/>
          <a:lstStyle>
            <a:lvl1pPr algn="ctr">
              <a:defRPr sz="9000"/>
            </a:lvl1pPr>
          </a:lstStyle>
          <a:p>
            <a:r>
              <a:rPr lang="en-US"/>
              <a:t>Click to edit Master title style</a:t>
            </a:r>
          </a:p>
        </p:txBody>
      </p:sp>
      <p:sp>
        <p:nvSpPr>
          <p:cNvPr id="3" name="Subtitle 2">
            <a:extLst>
              <a:ext uri="{FF2B5EF4-FFF2-40B4-BE49-F238E27FC236}">
                <a16:creationId xmlns:a16="http://schemas.microsoft.com/office/drawing/2014/main" id="{F5CFD008-06DF-4E44-A8DA-8AFCA6013DF6}"/>
              </a:ext>
            </a:extLst>
          </p:cNvPr>
          <p:cNvSpPr>
            <a:spLocks noGrp="1"/>
          </p:cNvSpPr>
          <p:nvPr>
            <p:ph type="subTitle" idx="1"/>
          </p:nvPr>
        </p:nvSpPr>
        <p:spPr>
          <a:xfrm>
            <a:off x="2286000" y="5403057"/>
            <a:ext cx="13716000" cy="553998"/>
          </a:xfrm>
        </p:spPr>
        <p:txBody>
          <a:bodyPr/>
          <a:lstStyle>
            <a:lvl1pPr marL="0" indent="0" algn="ctr">
              <a:buNone/>
              <a:defRPr sz="3600"/>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US"/>
              <a:t>Click to edit Master subtitle style</a:t>
            </a:r>
          </a:p>
        </p:txBody>
      </p:sp>
      <p:sp>
        <p:nvSpPr>
          <p:cNvPr id="4" name="Date Placeholder 3">
            <a:extLst>
              <a:ext uri="{FF2B5EF4-FFF2-40B4-BE49-F238E27FC236}">
                <a16:creationId xmlns:a16="http://schemas.microsoft.com/office/drawing/2014/main" id="{7E1060BE-EA48-4971-9C74-264CAAEA575E}"/>
              </a:ext>
            </a:extLst>
          </p:cNvPr>
          <p:cNvSpPr>
            <a:spLocks noGrp="1"/>
          </p:cNvSpPr>
          <p:nvPr>
            <p:ph type="dt" sz="half" idx="10"/>
          </p:nvPr>
        </p:nvSpPr>
        <p:spPr>
          <a:xfrm>
            <a:off x="914400" y="9566910"/>
            <a:ext cx="4206240" cy="276999"/>
          </a:xfrm>
        </p:spPr>
        <p:txBody>
          <a:bodyPr/>
          <a:lstStyle/>
          <a:p>
            <a:fld id="{09AE7643-E295-4B72-8F58-0FAFBE8A5AAC}" type="datetimeFigureOut">
              <a:rPr lang="en-US" smtClean="0"/>
              <a:t>7/19/2023</a:t>
            </a:fld>
            <a:endParaRPr lang="en-US" dirty="0"/>
          </a:p>
        </p:txBody>
      </p:sp>
      <p:sp>
        <p:nvSpPr>
          <p:cNvPr id="5" name="Footer Placeholder 4">
            <a:extLst>
              <a:ext uri="{FF2B5EF4-FFF2-40B4-BE49-F238E27FC236}">
                <a16:creationId xmlns:a16="http://schemas.microsoft.com/office/drawing/2014/main" id="{89E5B43E-9469-455D-8D7F-E1E27E845EC7}"/>
              </a:ext>
            </a:extLst>
          </p:cNvPr>
          <p:cNvSpPr>
            <a:spLocks noGrp="1"/>
          </p:cNvSpPr>
          <p:nvPr>
            <p:ph type="ftr" sz="quarter" idx="11"/>
          </p:nvPr>
        </p:nvSpPr>
        <p:spPr>
          <a:xfrm>
            <a:off x="6217920" y="9566910"/>
            <a:ext cx="5852160" cy="276999"/>
          </a:xfrm>
        </p:spPr>
        <p:txBody>
          <a:bodyPr/>
          <a:lstStyle/>
          <a:p>
            <a:endParaRPr lang="en-US" dirty="0"/>
          </a:p>
        </p:txBody>
      </p:sp>
      <p:sp>
        <p:nvSpPr>
          <p:cNvPr id="6" name="Slide Number Placeholder 5">
            <a:extLst>
              <a:ext uri="{FF2B5EF4-FFF2-40B4-BE49-F238E27FC236}">
                <a16:creationId xmlns:a16="http://schemas.microsoft.com/office/drawing/2014/main" id="{82164960-4105-464B-BF22-EECCBED5F582}"/>
              </a:ext>
            </a:extLst>
          </p:cNvPr>
          <p:cNvSpPr>
            <a:spLocks noGrp="1"/>
          </p:cNvSpPr>
          <p:nvPr>
            <p:ph type="sldNum" sz="quarter" idx="12"/>
          </p:nvPr>
        </p:nvSpPr>
        <p:spPr>
          <a:xfrm>
            <a:off x="13167361" y="9566910"/>
            <a:ext cx="4206240" cy="276999"/>
          </a:xfrm>
        </p:spPr>
        <p:txBody>
          <a:bodyPr/>
          <a:lstStyle/>
          <a:p>
            <a:fld id="{4F785BDC-0A60-43D5-A5BD-D93AE0F316AA}" type="slidenum">
              <a:rPr lang="en-US" smtClean="0"/>
              <a:t>‹#›</a:t>
            </a:fld>
            <a:endParaRPr lang="en-US" dirty="0"/>
          </a:p>
        </p:txBody>
      </p:sp>
    </p:spTree>
    <p:extLst>
      <p:ext uri="{BB962C8B-B14F-4D97-AF65-F5344CB8AC3E}">
        <p14:creationId xmlns:p14="http://schemas.microsoft.com/office/powerpoint/2010/main" val="185239023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00204B"/>
          </a:solidFill>
        </p:spPr>
        <p:txBody>
          <a:bodyPr wrap="square" lIns="0" tIns="0" rIns="0" bIns="0" rtlCol="0"/>
          <a:lstStyle/>
          <a:p>
            <a:endParaRPr/>
          </a:p>
        </p:txBody>
      </p:sp>
      <p:sp>
        <p:nvSpPr>
          <p:cNvPr id="2" name="Holder 2"/>
          <p:cNvSpPr>
            <a:spLocks noGrp="1"/>
          </p:cNvSpPr>
          <p:nvPr>
            <p:ph type="title"/>
          </p:nvPr>
        </p:nvSpPr>
        <p:spPr>
          <a:xfrm>
            <a:off x="5046840" y="5095179"/>
            <a:ext cx="8194319" cy="1122679"/>
          </a:xfrm>
          <a:prstGeom prst="rect">
            <a:avLst/>
          </a:prstGeom>
        </p:spPr>
        <p:txBody>
          <a:bodyPr wrap="square" lIns="0" tIns="0" rIns="0" bIns="0">
            <a:spAutoFit/>
          </a:bodyPr>
          <a:lstStyle>
            <a:lvl1pPr>
              <a:defRPr sz="7200" b="0" i="0">
                <a:solidFill>
                  <a:schemeClr val="bg1"/>
                </a:solidFill>
                <a:latin typeface="Trebuchet MS"/>
                <a:cs typeface="Trebuchet MS"/>
              </a:defRPr>
            </a:lvl1pPr>
          </a:lstStyle>
          <a:p>
            <a:endParaRPr/>
          </a:p>
        </p:txBody>
      </p:sp>
      <p:sp>
        <p:nvSpPr>
          <p:cNvPr id="3" name="Holder 3"/>
          <p:cNvSpPr>
            <a:spLocks noGrp="1"/>
          </p:cNvSpPr>
          <p:nvPr>
            <p:ph type="body" idx="1"/>
          </p:nvPr>
        </p:nvSpPr>
        <p:spPr>
          <a:xfrm>
            <a:off x="581789" y="3383483"/>
            <a:ext cx="17124421" cy="6464300"/>
          </a:xfrm>
          <a:prstGeom prst="rect">
            <a:avLst/>
          </a:prstGeom>
        </p:spPr>
        <p:txBody>
          <a:bodyPr wrap="square" lIns="0" tIns="0" rIns="0" bIns="0">
            <a:spAutoFit/>
          </a:bodyPr>
          <a:lstStyle>
            <a:lvl1pPr>
              <a:defRPr sz="2800" b="0" i="0">
                <a:solidFill>
                  <a:schemeClr val="bg1"/>
                </a:solidFill>
                <a:latin typeface="Verdana"/>
                <a:cs typeface="Verdana"/>
              </a:defRPr>
            </a:lvl1pPr>
          </a:lstStyle>
          <a:p>
            <a:endParaRPr/>
          </a:p>
        </p:txBody>
      </p:sp>
      <p:sp>
        <p:nvSpPr>
          <p:cNvPr id="4" name="Holder 4"/>
          <p:cNvSpPr>
            <a:spLocks noGrp="1"/>
          </p:cNvSpPr>
          <p:nvPr>
            <p:ph type="ftr" sz="quarter" idx="5"/>
          </p:nvPr>
        </p:nvSpPr>
        <p:spPr>
          <a:xfrm>
            <a:off x="6217920" y="9566910"/>
            <a:ext cx="5852160" cy="51435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914400" y="9566910"/>
            <a:ext cx="4206240" cy="51435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7/19/2023</a:t>
            </a:fld>
            <a:endParaRPr lang="en-US"/>
          </a:p>
        </p:txBody>
      </p:sp>
      <p:sp>
        <p:nvSpPr>
          <p:cNvPr id="6" name="Holder 6"/>
          <p:cNvSpPr>
            <a:spLocks noGrp="1"/>
          </p:cNvSpPr>
          <p:nvPr>
            <p:ph type="sldNum" sz="quarter" idx="7"/>
          </p:nvPr>
        </p:nvSpPr>
        <p:spPr>
          <a:xfrm>
            <a:off x="13167361" y="9566910"/>
            <a:ext cx="4206240" cy="51435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11.xml.rels><?xml version="1.0" encoding="UTF-8" standalone="yes"?>
<Relationships xmlns="http://schemas.openxmlformats.org/package/2006/relationships"><Relationship Id="rId2" Type="http://schemas.openxmlformats.org/officeDocument/2006/relationships/image" Target="../media/image33.gif"/><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5.xml"/><Relationship Id="rId4" Type="http://schemas.openxmlformats.org/officeDocument/2006/relationships/image" Target="../media/image40.png"/></Relationships>
</file>

<file path=ppt/slides/_rels/slide1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4.xml"/><Relationship Id="rId4" Type="http://schemas.openxmlformats.org/officeDocument/2006/relationships/image" Target="../media/image43.png"/></Relationships>
</file>

<file path=ppt/slides/_rels/slide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8.png"/></Relationships>
</file>

<file path=ppt/slides/_rels/slide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4.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2.png"/></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26.jpg"/><Relationship Id="rId5" Type="http://schemas.openxmlformats.org/officeDocument/2006/relationships/image" Target="../media/image25.png"/><Relationship Id="rId4" Type="http://schemas.openxmlformats.org/officeDocument/2006/relationships/image" Target="../media/image22.png"/></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5.png"/><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28.jpg"/><Relationship Id="rId5" Type="http://schemas.openxmlformats.org/officeDocument/2006/relationships/image" Target="../media/image25.png"/><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descr="Logo, company name&#10;&#10;Description automatically generated">
            <a:extLst>
              <a:ext uri="{FF2B5EF4-FFF2-40B4-BE49-F238E27FC236}">
                <a16:creationId xmlns:a16="http://schemas.microsoft.com/office/drawing/2014/main" id="{49060F00-2322-4998-BD52-0F9E54836D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23568" y="2208714"/>
            <a:ext cx="5684982" cy="5684982"/>
          </a:xfrm>
          <a:prstGeom prst="rect">
            <a:avLst/>
          </a:prstGeom>
        </p:spPr>
      </p:pic>
      <p:sp>
        <p:nvSpPr>
          <p:cNvPr id="2" name="Title 1">
            <a:extLst>
              <a:ext uri="{FF2B5EF4-FFF2-40B4-BE49-F238E27FC236}">
                <a16:creationId xmlns:a16="http://schemas.microsoft.com/office/drawing/2014/main" id="{1705B318-6539-4A1C-9CE5-FDD6321D4634}"/>
              </a:ext>
            </a:extLst>
          </p:cNvPr>
          <p:cNvSpPr>
            <a:spLocks noGrp="1"/>
          </p:cNvSpPr>
          <p:nvPr>
            <p:ph type="ctrTitle"/>
          </p:nvPr>
        </p:nvSpPr>
        <p:spPr>
          <a:xfrm>
            <a:off x="354459" y="528548"/>
            <a:ext cx="11512194" cy="1864757"/>
          </a:xfrm>
        </p:spPr>
        <p:txBody>
          <a:bodyPr anchor="b">
            <a:normAutofit fontScale="90000"/>
          </a:bodyPr>
          <a:lstStyle/>
          <a:p>
            <a:pPr algn="l"/>
            <a:br>
              <a:rPr lang="en-US" sz="8100" dirty="0"/>
            </a:br>
            <a:r>
              <a:rPr lang="en-US" sz="4650" b="1" u="sng" dirty="0"/>
              <a:t>TOPIC:</a:t>
            </a:r>
            <a:br>
              <a:rPr lang="en-US" sz="4650" b="1" dirty="0"/>
            </a:br>
            <a:r>
              <a:rPr lang="en-US" sz="4650" b="1" dirty="0"/>
              <a:t> REAL TIME 3D POSE CLASSIFICATION</a:t>
            </a:r>
            <a:endParaRPr lang="en-US" sz="4650" dirty="0"/>
          </a:p>
        </p:txBody>
      </p:sp>
      <p:sp>
        <p:nvSpPr>
          <p:cNvPr id="3" name="Subtitle 2">
            <a:extLst>
              <a:ext uri="{FF2B5EF4-FFF2-40B4-BE49-F238E27FC236}">
                <a16:creationId xmlns:a16="http://schemas.microsoft.com/office/drawing/2014/main" id="{89E72FD6-C0DA-4FDA-8C00-0796CF9F7857}"/>
              </a:ext>
            </a:extLst>
          </p:cNvPr>
          <p:cNvSpPr>
            <a:spLocks noGrp="1"/>
          </p:cNvSpPr>
          <p:nvPr>
            <p:ph type="subTitle" idx="1"/>
          </p:nvPr>
        </p:nvSpPr>
        <p:spPr>
          <a:xfrm>
            <a:off x="354460" y="6743699"/>
            <a:ext cx="11227940" cy="3134903"/>
          </a:xfrm>
        </p:spPr>
        <p:txBody>
          <a:bodyPr anchor="t">
            <a:normAutofit/>
          </a:bodyPr>
          <a:lstStyle/>
          <a:p>
            <a:r>
              <a:rPr lang="en-US" sz="3000" b="1" u="sng" dirty="0"/>
              <a:t>GROUP MEMBERS</a:t>
            </a:r>
          </a:p>
          <a:p>
            <a:pPr algn="l"/>
            <a:r>
              <a:rPr lang="en-US" sz="3000" b="1" dirty="0"/>
              <a:t>Members:                                     Enrollment no:</a:t>
            </a:r>
            <a:r>
              <a:rPr lang="en-US" sz="3000" b="1" u="sng" dirty="0"/>
              <a:t>                                    </a:t>
            </a:r>
          </a:p>
          <a:p>
            <a:pPr algn="l"/>
            <a:r>
              <a:rPr lang="en-US" sz="3000" dirty="0"/>
              <a:t>Anupreksha Shukla                        20100BTCSDSI07260</a:t>
            </a:r>
          </a:p>
          <a:p>
            <a:pPr algn="l"/>
            <a:r>
              <a:rPr lang="en-US" sz="3000" dirty="0"/>
              <a:t>Anushka </a:t>
            </a:r>
            <a:r>
              <a:rPr lang="en-US" sz="3000" dirty="0" err="1"/>
              <a:t>Sitoke</a:t>
            </a:r>
            <a:r>
              <a:rPr lang="en-US" sz="3000" dirty="0"/>
              <a:t>                              20100BTCSDSI07261</a:t>
            </a:r>
          </a:p>
          <a:p>
            <a:pPr algn="l"/>
            <a:r>
              <a:rPr lang="en-US" sz="3000" dirty="0"/>
              <a:t>Ashlesha </a:t>
            </a:r>
            <a:r>
              <a:rPr lang="en-US" sz="3000" dirty="0" err="1"/>
              <a:t>Budholia</a:t>
            </a:r>
            <a:r>
              <a:rPr lang="en-US" sz="3000" dirty="0"/>
              <a:t>                          20100BTCSDSI07265</a:t>
            </a:r>
          </a:p>
          <a:p>
            <a:pPr algn="l"/>
            <a:r>
              <a:rPr lang="en-US" sz="3000" dirty="0"/>
              <a:t>Ekta Gupta                                    20100BTCSDSI07270</a:t>
            </a:r>
          </a:p>
        </p:txBody>
      </p:sp>
    </p:spTree>
    <p:extLst>
      <p:ext uri="{BB962C8B-B14F-4D97-AF65-F5344CB8AC3E}">
        <p14:creationId xmlns:p14="http://schemas.microsoft.com/office/powerpoint/2010/main" val="16766837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11203419" y="1177462"/>
            <a:ext cx="7084695" cy="9109710"/>
            <a:chOff x="11203419" y="1177462"/>
            <a:chExt cx="7084695" cy="9109710"/>
          </a:xfrm>
        </p:grpSpPr>
        <p:pic>
          <p:nvPicPr>
            <p:cNvPr id="4" name="object 4"/>
            <p:cNvPicPr/>
            <p:nvPr/>
          </p:nvPicPr>
          <p:blipFill>
            <a:blip r:embed="rId2" cstate="print"/>
            <a:stretch>
              <a:fillRect/>
            </a:stretch>
          </p:blipFill>
          <p:spPr>
            <a:xfrm>
              <a:off x="11203419" y="1177462"/>
              <a:ext cx="7084580" cy="9105900"/>
            </a:xfrm>
            <a:prstGeom prst="rect">
              <a:avLst/>
            </a:prstGeom>
          </p:spPr>
        </p:pic>
        <p:pic>
          <p:nvPicPr>
            <p:cNvPr id="5" name="object 5"/>
            <p:cNvPicPr/>
            <p:nvPr/>
          </p:nvPicPr>
          <p:blipFill>
            <a:blip r:embed="rId3" cstate="print"/>
            <a:stretch>
              <a:fillRect/>
            </a:stretch>
          </p:blipFill>
          <p:spPr>
            <a:xfrm>
              <a:off x="13205205" y="4667815"/>
              <a:ext cx="5082794" cy="5619184"/>
            </a:xfrm>
            <a:prstGeom prst="rect">
              <a:avLst/>
            </a:prstGeom>
          </p:spPr>
        </p:pic>
      </p:grpSp>
      <p:pic>
        <p:nvPicPr>
          <p:cNvPr id="7" name="object 7"/>
          <p:cNvPicPr/>
          <p:nvPr/>
        </p:nvPicPr>
        <p:blipFill>
          <a:blip r:embed="rId4" cstate="print"/>
          <a:stretch>
            <a:fillRect/>
          </a:stretch>
        </p:blipFill>
        <p:spPr>
          <a:xfrm>
            <a:off x="0" y="3"/>
            <a:ext cx="3485085" cy="6619047"/>
          </a:xfrm>
          <a:prstGeom prst="rect">
            <a:avLst/>
          </a:prstGeom>
        </p:spPr>
      </p:pic>
      <p:sp>
        <p:nvSpPr>
          <p:cNvPr id="16" name="object 16"/>
          <p:cNvSpPr txBox="1">
            <a:spLocks noGrp="1"/>
          </p:cNvSpPr>
          <p:nvPr>
            <p:ph type="title"/>
          </p:nvPr>
        </p:nvSpPr>
        <p:spPr>
          <a:xfrm>
            <a:off x="1620390" y="479120"/>
            <a:ext cx="15135860" cy="4744119"/>
          </a:xfrm>
          <a:prstGeom prst="rect">
            <a:avLst/>
          </a:prstGeom>
        </p:spPr>
        <p:txBody>
          <a:bodyPr vert="horz" wrap="square" lIns="0" tIns="210820" rIns="0" bIns="0" rtlCol="0">
            <a:spAutoFit/>
          </a:bodyPr>
          <a:lstStyle/>
          <a:p>
            <a:pPr marL="678815" algn="ctr">
              <a:lnSpc>
                <a:spcPct val="100000"/>
              </a:lnSpc>
              <a:spcBef>
                <a:spcPts val="1660"/>
              </a:spcBef>
            </a:pPr>
            <a:r>
              <a:rPr lang="en-US" sz="4400" spc="290" dirty="0" err="1">
                <a:latin typeface="Verdana"/>
                <a:cs typeface="Verdana"/>
              </a:rPr>
              <a:t>MediaPipe</a:t>
            </a:r>
            <a:br>
              <a:rPr lang="en-US" sz="4400" spc="290" dirty="0">
                <a:latin typeface="Verdana"/>
                <a:cs typeface="Verdana"/>
              </a:rPr>
            </a:br>
            <a:br>
              <a:rPr lang="en-US" sz="4400" spc="290" dirty="0">
                <a:latin typeface="Verdana"/>
                <a:cs typeface="Verdana"/>
              </a:rPr>
            </a:br>
            <a:endParaRPr sz="4400" dirty="0">
              <a:latin typeface="Verdana"/>
              <a:cs typeface="Verdana"/>
            </a:endParaRPr>
          </a:p>
          <a:p>
            <a:pPr marL="12700" marR="5080" algn="just">
              <a:lnSpc>
                <a:spcPct val="116100"/>
              </a:lnSpc>
              <a:spcBef>
                <a:spcPts val="425"/>
              </a:spcBef>
            </a:pPr>
            <a:r>
              <a:rPr lang="en-US" sz="2800" spc="130" dirty="0">
                <a:latin typeface="Verdana"/>
                <a:cs typeface="Verdana"/>
              </a:rPr>
              <a:t>Provides a robust solution capable of predicting **thirty-three 3D landmarks on a human body in real-time with high accuracy even on CPU. It utilizes a two-step machine learning pipeline, by using a detector it first localizes the person within the frame and then uses the pose landmarks detector to predict the  landmarks within the region of interest.</a:t>
            </a:r>
          </a:p>
        </p:txBody>
      </p:sp>
      <p:pic>
        <p:nvPicPr>
          <p:cNvPr id="18" name="Picture 17">
            <a:extLst>
              <a:ext uri="{FF2B5EF4-FFF2-40B4-BE49-F238E27FC236}">
                <a16:creationId xmlns:a16="http://schemas.microsoft.com/office/drawing/2014/main" id="{E0F2397F-AAC1-8581-80FC-0FBBDDB4C283}"/>
              </a:ext>
            </a:extLst>
          </p:cNvPr>
          <p:cNvPicPr>
            <a:picLocks noChangeAspect="1"/>
          </p:cNvPicPr>
          <p:nvPr/>
        </p:nvPicPr>
        <p:blipFill>
          <a:blip r:embed="rId5"/>
          <a:stretch>
            <a:fillRect/>
          </a:stretch>
        </p:blipFill>
        <p:spPr>
          <a:xfrm>
            <a:off x="2362200" y="5524425"/>
            <a:ext cx="8059215" cy="4514900"/>
          </a:xfrm>
          <a:prstGeom prst="rect">
            <a:avLst/>
          </a:prstGeom>
        </p:spPr>
      </p:pic>
    </p:spTree>
    <p:extLst>
      <p:ext uri="{BB962C8B-B14F-4D97-AF65-F5344CB8AC3E}">
        <p14:creationId xmlns:p14="http://schemas.microsoft.com/office/powerpoint/2010/main" val="1038019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heel(1)">
                                      <p:cBhvr>
                                        <p:cTn id="7" dur="2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1FCFBC02-26E0-7FEA-D413-837B2DE25D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8288000" cy="10283360"/>
          </a:xfrm>
          <a:prstGeom prst="rect">
            <a:avLst/>
          </a:prstGeom>
        </p:spPr>
      </p:pic>
      <p:sp>
        <p:nvSpPr>
          <p:cNvPr id="8" name="object 8"/>
          <p:cNvSpPr txBox="1">
            <a:spLocks noGrp="1"/>
          </p:cNvSpPr>
          <p:nvPr>
            <p:ph type="title"/>
          </p:nvPr>
        </p:nvSpPr>
        <p:spPr>
          <a:xfrm>
            <a:off x="1524000" y="5095179"/>
            <a:ext cx="16002000" cy="2228815"/>
          </a:xfrm>
          <a:prstGeom prst="rect">
            <a:avLst/>
          </a:prstGeom>
        </p:spPr>
        <p:txBody>
          <a:bodyPr vert="horz" wrap="square" lIns="0" tIns="12700" rIns="0" bIns="0" rtlCol="0">
            <a:spAutoFit/>
          </a:bodyPr>
          <a:lstStyle/>
          <a:p>
            <a:pPr marL="12700" algn="ctr">
              <a:lnSpc>
                <a:spcPct val="100000"/>
              </a:lnSpc>
              <a:spcBef>
                <a:spcPts val="100"/>
              </a:spcBef>
            </a:pPr>
            <a:r>
              <a:rPr lang="en-US" spc="810" dirty="0"/>
              <a:t>REAL TIME 3D POSE CLASSIFICATION</a:t>
            </a:r>
            <a:endParaRPr spc="600" dirty="0"/>
          </a:p>
        </p:txBody>
      </p:sp>
    </p:spTree>
    <p:extLst>
      <p:ext uri="{BB962C8B-B14F-4D97-AF65-F5344CB8AC3E}">
        <p14:creationId xmlns:p14="http://schemas.microsoft.com/office/powerpoint/2010/main" val="747544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AD3FF01-54F5-010A-B3E8-AAB88E4F22FF}"/>
              </a:ext>
            </a:extLst>
          </p:cNvPr>
          <p:cNvPicPr>
            <a:picLocks noChangeAspect="1"/>
          </p:cNvPicPr>
          <p:nvPr/>
        </p:nvPicPr>
        <p:blipFill>
          <a:blip r:embed="rId2"/>
          <a:stretch>
            <a:fillRect/>
          </a:stretch>
        </p:blipFill>
        <p:spPr>
          <a:xfrm>
            <a:off x="1911993" y="1181100"/>
            <a:ext cx="14464013" cy="838200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5A40D3B-A40E-26E0-30F7-1CD722C61370}"/>
              </a:ext>
            </a:extLst>
          </p:cNvPr>
          <p:cNvPicPr>
            <a:picLocks noChangeAspect="1"/>
          </p:cNvPicPr>
          <p:nvPr/>
        </p:nvPicPr>
        <p:blipFill>
          <a:blip r:embed="rId2"/>
          <a:stretch>
            <a:fillRect/>
          </a:stretch>
        </p:blipFill>
        <p:spPr>
          <a:xfrm>
            <a:off x="1066800" y="1028700"/>
            <a:ext cx="16154400" cy="899160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E4E205EC-0F47-BE49-2235-7A4E5AD58698}"/>
              </a:ext>
            </a:extLst>
          </p:cNvPr>
          <p:cNvPicPr>
            <a:picLocks noGrp="1" noChangeAspect="1"/>
          </p:cNvPicPr>
          <p:nvPr>
            <p:ph sz="half" idx="2"/>
          </p:nvPr>
        </p:nvPicPr>
        <p:blipFill>
          <a:blip r:embed="rId2"/>
          <a:stretch>
            <a:fillRect/>
          </a:stretch>
        </p:blipFill>
        <p:spPr>
          <a:xfrm>
            <a:off x="9448800" y="5176837"/>
            <a:ext cx="8640763" cy="4682490"/>
          </a:xfrm>
        </p:spPr>
      </p:pic>
      <p:pic>
        <p:nvPicPr>
          <p:cNvPr id="8" name="Content Placeholder 7">
            <a:extLst>
              <a:ext uri="{FF2B5EF4-FFF2-40B4-BE49-F238E27FC236}">
                <a16:creationId xmlns:a16="http://schemas.microsoft.com/office/drawing/2014/main" id="{C3CB298F-9B3F-2AAA-C8D5-B5D48D316238}"/>
              </a:ext>
            </a:extLst>
          </p:cNvPr>
          <p:cNvPicPr>
            <a:picLocks noGrp="1" noChangeAspect="1"/>
          </p:cNvPicPr>
          <p:nvPr>
            <p:ph sz="half" idx="3"/>
          </p:nvPr>
        </p:nvPicPr>
        <p:blipFill>
          <a:blip r:embed="rId3"/>
          <a:stretch>
            <a:fillRect/>
          </a:stretch>
        </p:blipFill>
        <p:spPr>
          <a:xfrm>
            <a:off x="990600" y="266700"/>
            <a:ext cx="8640763" cy="4682490"/>
          </a:xfrm>
        </p:spPr>
      </p:pic>
    </p:spTree>
    <p:extLst>
      <p:ext uri="{BB962C8B-B14F-4D97-AF65-F5344CB8AC3E}">
        <p14:creationId xmlns:p14="http://schemas.microsoft.com/office/powerpoint/2010/main" val="1300871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3B377E8-C780-69F1-4010-9611C5866E86}"/>
              </a:ext>
            </a:extLst>
          </p:cNvPr>
          <p:cNvPicPr>
            <a:picLocks noChangeAspect="1"/>
          </p:cNvPicPr>
          <p:nvPr/>
        </p:nvPicPr>
        <p:blipFill>
          <a:blip r:embed="rId2"/>
          <a:stretch>
            <a:fillRect/>
          </a:stretch>
        </p:blipFill>
        <p:spPr>
          <a:xfrm>
            <a:off x="381000" y="1333500"/>
            <a:ext cx="5529263" cy="5578337"/>
          </a:xfrm>
          <a:prstGeom prst="rect">
            <a:avLst/>
          </a:prstGeom>
        </p:spPr>
      </p:pic>
      <p:pic>
        <p:nvPicPr>
          <p:cNvPr id="7" name="Picture 6">
            <a:extLst>
              <a:ext uri="{FF2B5EF4-FFF2-40B4-BE49-F238E27FC236}">
                <a16:creationId xmlns:a16="http://schemas.microsoft.com/office/drawing/2014/main" id="{620FCE00-A5E0-D806-8225-DF0C24C492E6}"/>
              </a:ext>
            </a:extLst>
          </p:cNvPr>
          <p:cNvPicPr>
            <a:picLocks noChangeAspect="1"/>
          </p:cNvPicPr>
          <p:nvPr/>
        </p:nvPicPr>
        <p:blipFill>
          <a:blip r:embed="rId3"/>
          <a:stretch>
            <a:fillRect/>
          </a:stretch>
        </p:blipFill>
        <p:spPr>
          <a:xfrm>
            <a:off x="6426993" y="1333500"/>
            <a:ext cx="5029200" cy="5730737"/>
          </a:xfrm>
          <a:prstGeom prst="rect">
            <a:avLst/>
          </a:prstGeom>
        </p:spPr>
      </p:pic>
      <p:pic>
        <p:nvPicPr>
          <p:cNvPr id="9" name="Picture 8">
            <a:extLst>
              <a:ext uri="{FF2B5EF4-FFF2-40B4-BE49-F238E27FC236}">
                <a16:creationId xmlns:a16="http://schemas.microsoft.com/office/drawing/2014/main" id="{6F8672E8-3E27-51B2-0E67-353A4FEC07BD}"/>
              </a:ext>
            </a:extLst>
          </p:cNvPr>
          <p:cNvPicPr>
            <a:picLocks noChangeAspect="1"/>
          </p:cNvPicPr>
          <p:nvPr/>
        </p:nvPicPr>
        <p:blipFill>
          <a:blip r:embed="rId4"/>
          <a:stretch>
            <a:fillRect/>
          </a:stretch>
        </p:blipFill>
        <p:spPr>
          <a:xfrm>
            <a:off x="12115800" y="1333500"/>
            <a:ext cx="5791200" cy="5753599"/>
          </a:xfrm>
          <a:prstGeom prst="rect">
            <a:avLst/>
          </a:prstGeom>
        </p:spPr>
      </p:pic>
    </p:spTree>
    <p:extLst>
      <p:ext uri="{BB962C8B-B14F-4D97-AF65-F5344CB8AC3E}">
        <p14:creationId xmlns:p14="http://schemas.microsoft.com/office/powerpoint/2010/main" val="1795681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circle(in)">
                                      <p:cBhvr>
                                        <p:cTn id="12" dur="20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circle(in)">
                                      <p:cBhvr>
                                        <p:cTn id="17"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00204B"/>
          </a:solidFill>
        </p:spPr>
        <p:txBody>
          <a:bodyPr wrap="square" lIns="0" tIns="0" rIns="0" bIns="0" rtlCol="0"/>
          <a:lstStyle/>
          <a:p>
            <a:endParaRPr/>
          </a:p>
        </p:txBody>
      </p:sp>
      <p:pic>
        <p:nvPicPr>
          <p:cNvPr id="3" name="object 3"/>
          <p:cNvPicPr/>
          <p:nvPr/>
        </p:nvPicPr>
        <p:blipFill>
          <a:blip r:embed="rId2" cstate="print"/>
          <a:stretch>
            <a:fillRect/>
          </a:stretch>
        </p:blipFill>
        <p:spPr>
          <a:xfrm>
            <a:off x="0" y="1024235"/>
            <a:ext cx="3542056" cy="9262765"/>
          </a:xfrm>
          <a:prstGeom prst="rect">
            <a:avLst/>
          </a:prstGeom>
        </p:spPr>
      </p:pic>
      <p:pic>
        <p:nvPicPr>
          <p:cNvPr id="4" name="object 4"/>
          <p:cNvPicPr/>
          <p:nvPr/>
        </p:nvPicPr>
        <p:blipFill>
          <a:blip r:embed="rId3" cstate="print"/>
          <a:stretch>
            <a:fillRect/>
          </a:stretch>
        </p:blipFill>
        <p:spPr>
          <a:xfrm>
            <a:off x="13590482" y="0"/>
            <a:ext cx="4697518" cy="10286999"/>
          </a:xfrm>
          <a:prstGeom prst="rect">
            <a:avLst/>
          </a:prstGeom>
        </p:spPr>
      </p:pic>
      <p:pic>
        <p:nvPicPr>
          <p:cNvPr id="5" name="object 5"/>
          <p:cNvPicPr/>
          <p:nvPr/>
        </p:nvPicPr>
        <p:blipFill>
          <a:blip r:embed="rId4" cstate="print"/>
          <a:stretch>
            <a:fillRect/>
          </a:stretch>
        </p:blipFill>
        <p:spPr>
          <a:xfrm>
            <a:off x="0" y="2903538"/>
            <a:ext cx="3539035" cy="5019674"/>
          </a:xfrm>
          <a:prstGeom prst="rect">
            <a:avLst/>
          </a:prstGeom>
        </p:spPr>
      </p:pic>
      <p:sp>
        <p:nvSpPr>
          <p:cNvPr id="6" name="object 6"/>
          <p:cNvSpPr txBox="1">
            <a:spLocks noGrp="1"/>
          </p:cNvSpPr>
          <p:nvPr>
            <p:ph type="title"/>
          </p:nvPr>
        </p:nvSpPr>
        <p:spPr>
          <a:xfrm>
            <a:off x="5057125" y="4474071"/>
            <a:ext cx="7054850" cy="1513205"/>
          </a:xfrm>
          <a:prstGeom prst="rect">
            <a:avLst/>
          </a:prstGeom>
        </p:spPr>
        <p:txBody>
          <a:bodyPr vert="horz" wrap="square" lIns="0" tIns="13970" rIns="0" bIns="0" rtlCol="0">
            <a:spAutoFit/>
          </a:bodyPr>
          <a:lstStyle/>
          <a:p>
            <a:pPr marL="12700">
              <a:lnSpc>
                <a:spcPct val="100000"/>
              </a:lnSpc>
              <a:spcBef>
                <a:spcPts val="110"/>
              </a:spcBef>
            </a:pPr>
            <a:r>
              <a:rPr sz="9750" spc="1265" dirty="0"/>
              <a:t>Thank</a:t>
            </a:r>
            <a:r>
              <a:rPr sz="9750" spc="-295" dirty="0"/>
              <a:t> </a:t>
            </a:r>
            <a:r>
              <a:rPr sz="9750" spc="1260" dirty="0"/>
              <a:t>You</a:t>
            </a:r>
            <a:endParaRPr sz="975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Presentation - Free people icons">
            <a:extLst>
              <a:ext uri="{FF2B5EF4-FFF2-40B4-BE49-F238E27FC236}">
                <a16:creationId xmlns:a16="http://schemas.microsoft.com/office/drawing/2014/main" id="{53900250-A845-B1CB-B3A0-B92982045B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34200" y="5905500"/>
            <a:ext cx="4343400" cy="762000"/>
          </a:xfrm>
          <a:prstGeom prst="rect">
            <a:avLst/>
          </a:prstGeom>
          <a:noFill/>
          <a:extLst>
            <a:ext uri="{909E8E84-426E-40DD-AFC4-6F175D3DCCD1}">
              <a14:hiddenFill xmlns:a14="http://schemas.microsoft.com/office/drawing/2010/main">
                <a:solidFill>
                  <a:srgbClr val="FFFFFF"/>
                </a:solidFill>
              </a14:hiddenFill>
            </a:ext>
          </a:extLst>
        </p:spPr>
      </p:pic>
      <p:sp>
        <p:nvSpPr>
          <p:cNvPr id="3" name="object 3"/>
          <p:cNvSpPr txBox="1"/>
          <p:nvPr/>
        </p:nvSpPr>
        <p:spPr>
          <a:xfrm>
            <a:off x="4823571" y="1963782"/>
            <a:ext cx="10997565" cy="3298211"/>
          </a:xfrm>
          <a:prstGeom prst="rect">
            <a:avLst/>
          </a:prstGeom>
        </p:spPr>
        <p:txBody>
          <a:bodyPr vert="horz" wrap="square" lIns="0" tIns="12065" rIns="0" bIns="0" rtlCol="0">
            <a:spAutoFit/>
          </a:bodyPr>
          <a:lstStyle/>
          <a:p>
            <a:pPr marL="909955" marR="5080" indent="-897890">
              <a:lnSpc>
                <a:spcPct val="116799"/>
              </a:lnSpc>
              <a:spcBef>
                <a:spcPts val="95"/>
              </a:spcBef>
            </a:pPr>
            <a:r>
              <a:rPr lang="en-US" sz="8000" spc="-170" dirty="0">
                <a:solidFill>
                  <a:srgbClr val="FFFFFF"/>
                </a:solidFill>
                <a:latin typeface="Verdana"/>
                <a:cs typeface="Verdana"/>
              </a:rPr>
              <a:t>REAL TIME 3D POSE CLASSIFICATION</a:t>
            </a:r>
            <a:endParaRPr sz="8000" dirty="0">
              <a:latin typeface="Verdana"/>
              <a:cs typeface="Verdana"/>
            </a:endParaRPr>
          </a:p>
          <a:p>
            <a:pPr marL="3243580">
              <a:lnSpc>
                <a:spcPct val="100000"/>
              </a:lnSpc>
              <a:spcBef>
                <a:spcPts val="130"/>
              </a:spcBef>
            </a:pPr>
            <a:r>
              <a:rPr sz="2550" spc="70" dirty="0">
                <a:solidFill>
                  <a:srgbClr val="00204B"/>
                </a:solidFill>
                <a:latin typeface="Verdana"/>
                <a:cs typeface="Verdana"/>
              </a:rPr>
              <a:t>Presentation</a:t>
            </a:r>
            <a:endParaRPr sz="2550" dirty="0">
              <a:latin typeface="Verdana"/>
              <a:cs typeface="Verdan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7434691"/>
            <a:ext cx="8439971" cy="2852309"/>
          </a:xfrm>
          <a:prstGeom prst="rect">
            <a:avLst/>
          </a:prstGeom>
        </p:spPr>
      </p:pic>
      <p:pic>
        <p:nvPicPr>
          <p:cNvPr id="3" name="object 3"/>
          <p:cNvPicPr/>
          <p:nvPr/>
        </p:nvPicPr>
        <p:blipFill>
          <a:blip r:embed="rId3" cstate="print"/>
          <a:stretch>
            <a:fillRect/>
          </a:stretch>
        </p:blipFill>
        <p:spPr>
          <a:xfrm>
            <a:off x="0" y="-114299"/>
            <a:ext cx="5276808" cy="4409397"/>
          </a:xfrm>
          <a:prstGeom prst="rect">
            <a:avLst/>
          </a:prstGeom>
        </p:spPr>
      </p:pic>
      <p:pic>
        <p:nvPicPr>
          <p:cNvPr id="6" name="object 6"/>
          <p:cNvPicPr/>
          <p:nvPr/>
        </p:nvPicPr>
        <p:blipFill>
          <a:blip r:embed="rId4" cstate="print"/>
          <a:stretch>
            <a:fillRect/>
          </a:stretch>
        </p:blipFill>
        <p:spPr>
          <a:xfrm>
            <a:off x="14392275" y="-114299"/>
            <a:ext cx="3876674" cy="2857499"/>
          </a:xfrm>
          <a:prstGeom prst="rect">
            <a:avLst/>
          </a:prstGeom>
        </p:spPr>
      </p:pic>
      <p:pic>
        <p:nvPicPr>
          <p:cNvPr id="7" name="object 7"/>
          <p:cNvPicPr/>
          <p:nvPr/>
        </p:nvPicPr>
        <p:blipFill>
          <a:blip r:embed="rId5" cstate="print"/>
          <a:stretch>
            <a:fillRect/>
          </a:stretch>
        </p:blipFill>
        <p:spPr>
          <a:xfrm>
            <a:off x="0" y="7046518"/>
            <a:ext cx="6037163" cy="3240480"/>
          </a:xfrm>
          <a:prstGeom prst="rect">
            <a:avLst/>
          </a:prstGeom>
        </p:spPr>
      </p:pic>
      <p:sp>
        <p:nvSpPr>
          <p:cNvPr id="8" name="object 8"/>
          <p:cNvSpPr txBox="1">
            <a:spLocks noGrp="1"/>
          </p:cNvSpPr>
          <p:nvPr>
            <p:ph type="title"/>
          </p:nvPr>
        </p:nvSpPr>
        <p:spPr>
          <a:xfrm>
            <a:off x="4902696" y="715680"/>
            <a:ext cx="8971915" cy="568104"/>
          </a:xfrm>
          <a:prstGeom prst="rect">
            <a:avLst/>
          </a:prstGeom>
        </p:spPr>
        <p:txBody>
          <a:bodyPr vert="horz" wrap="square" lIns="0" tIns="13970" rIns="0" bIns="0" rtlCol="0">
            <a:spAutoFit/>
          </a:bodyPr>
          <a:lstStyle/>
          <a:p>
            <a:pPr marL="12700" algn="ctr">
              <a:lnSpc>
                <a:spcPct val="100000"/>
              </a:lnSpc>
              <a:spcBef>
                <a:spcPts val="110"/>
              </a:spcBef>
            </a:pPr>
            <a:r>
              <a:rPr lang="en-US" sz="3600" spc="855" dirty="0">
                <a:latin typeface="Verdana"/>
                <a:cs typeface="Verdana"/>
              </a:rPr>
              <a:t>ROLE OF TEAM MEMBER</a:t>
            </a:r>
            <a:endParaRPr sz="3600" dirty="0">
              <a:latin typeface="Verdana"/>
              <a:cs typeface="Verdana"/>
            </a:endParaRPr>
          </a:p>
        </p:txBody>
      </p:sp>
      <p:sp>
        <p:nvSpPr>
          <p:cNvPr id="10" name="TextBox 9">
            <a:extLst>
              <a:ext uri="{FF2B5EF4-FFF2-40B4-BE49-F238E27FC236}">
                <a16:creationId xmlns:a16="http://schemas.microsoft.com/office/drawing/2014/main" id="{CD8A1B43-5CD7-7CA7-4BDE-906F15FFD06E}"/>
              </a:ext>
            </a:extLst>
          </p:cNvPr>
          <p:cNvSpPr txBox="1"/>
          <p:nvPr/>
        </p:nvSpPr>
        <p:spPr>
          <a:xfrm>
            <a:off x="3886200" y="2487375"/>
            <a:ext cx="12496800" cy="6740307"/>
          </a:xfrm>
          <a:prstGeom prst="rect">
            <a:avLst/>
          </a:prstGeom>
          <a:noFill/>
        </p:spPr>
        <p:txBody>
          <a:bodyPr wrap="square" rtlCol="0">
            <a:spAutoFit/>
          </a:bodyPr>
          <a:lstStyle/>
          <a:p>
            <a:r>
              <a:rPr lang="en-US" sz="3600" dirty="0">
                <a:solidFill>
                  <a:schemeClr val="accent6">
                    <a:lumMod val="75000"/>
                  </a:schemeClr>
                </a:solidFill>
                <a:latin typeface="Times New Roman" panose="02020603050405020304" pitchFamily="18" charset="0"/>
                <a:cs typeface="Times New Roman" panose="02020603050405020304" pitchFamily="18" charset="0"/>
              </a:rPr>
              <a:t>PROJECT RESEARCH          CONECTIVITY WITH FLASK</a:t>
            </a:r>
          </a:p>
          <a:p>
            <a:r>
              <a:rPr lang="en-US" sz="3600" dirty="0">
                <a:solidFill>
                  <a:schemeClr val="bg1"/>
                </a:solidFill>
                <a:latin typeface="Times New Roman" panose="02020603050405020304" pitchFamily="18" charset="0"/>
                <a:cs typeface="Times New Roman" panose="02020603050405020304" pitchFamily="18" charset="0"/>
              </a:rPr>
              <a:t>Anupreksha Shukla                  Anupreksha Shukla</a:t>
            </a:r>
          </a:p>
          <a:p>
            <a:r>
              <a:rPr lang="en-US" sz="3600" dirty="0">
                <a:solidFill>
                  <a:schemeClr val="bg1"/>
                </a:solidFill>
                <a:latin typeface="Times New Roman" panose="02020603050405020304" pitchFamily="18" charset="0"/>
                <a:cs typeface="Times New Roman" panose="02020603050405020304" pitchFamily="18" charset="0"/>
              </a:rPr>
              <a:t>Anushka </a:t>
            </a:r>
            <a:r>
              <a:rPr lang="en-US" sz="3600" dirty="0" err="1">
                <a:solidFill>
                  <a:schemeClr val="bg1"/>
                </a:solidFill>
                <a:latin typeface="Times New Roman" panose="02020603050405020304" pitchFamily="18" charset="0"/>
                <a:cs typeface="Times New Roman" panose="02020603050405020304" pitchFamily="18" charset="0"/>
              </a:rPr>
              <a:t>Sitoke</a:t>
            </a:r>
            <a:r>
              <a:rPr lang="en-US" sz="3600" dirty="0">
                <a:solidFill>
                  <a:schemeClr val="bg1"/>
                </a:solidFill>
                <a:latin typeface="Times New Roman" panose="02020603050405020304" pitchFamily="18" charset="0"/>
                <a:cs typeface="Times New Roman" panose="02020603050405020304" pitchFamily="18" charset="0"/>
              </a:rPr>
              <a:t>                        Ekta Gupta</a:t>
            </a:r>
          </a:p>
          <a:p>
            <a:r>
              <a:rPr lang="en-US" sz="3600" dirty="0" err="1">
                <a:solidFill>
                  <a:schemeClr val="bg1"/>
                </a:solidFill>
                <a:latin typeface="Times New Roman" panose="02020603050405020304" pitchFamily="18" charset="0"/>
                <a:cs typeface="Times New Roman" panose="02020603050405020304" pitchFamily="18" charset="0"/>
              </a:rPr>
              <a:t>Ashlesha</a:t>
            </a:r>
            <a:r>
              <a:rPr lang="en-US" sz="3600" dirty="0">
                <a:solidFill>
                  <a:schemeClr val="bg1"/>
                </a:solidFill>
                <a:latin typeface="Times New Roman" panose="02020603050405020304" pitchFamily="18" charset="0"/>
                <a:cs typeface="Times New Roman" panose="02020603050405020304" pitchFamily="18" charset="0"/>
              </a:rPr>
              <a:t> </a:t>
            </a:r>
            <a:r>
              <a:rPr lang="en-US" sz="3600" dirty="0" err="1">
                <a:solidFill>
                  <a:schemeClr val="bg1"/>
                </a:solidFill>
                <a:latin typeface="Times New Roman" panose="02020603050405020304" pitchFamily="18" charset="0"/>
                <a:cs typeface="Times New Roman" panose="02020603050405020304" pitchFamily="18" charset="0"/>
              </a:rPr>
              <a:t>Budholia</a:t>
            </a:r>
            <a:r>
              <a:rPr lang="en-US" sz="3600" dirty="0">
                <a:solidFill>
                  <a:schemeClr val="bg1"/>
                </a:solidFill>
                <a:latin typeface="Times New Roman" panose="02020603050405020304" pitchFamily="18" charset="0"/>
                <a:cs typeface="Times New Roman" panose="02020603050405020304" pitchFamily="18" charset="0"/>
              </a:rPr>
              <a:t>                               </a:t>
            </a:r>
          </a:p>
          <a:p>
            <a:r>
              <a:rPr lang="en-US" sz="3600" dirty="0">
                <a:solidFill>
                  <a:schemeClr val="bg1"/>
                </a:solidFill>
                <a:latin typeface="Times New Roman" panose="02020603050405020304" pitchFamily="18" charset="0"/>
                <a:cs typeface="Times New Roman" panose="02020603050405020304" pitchFamily="18" charset="0"/>
              </a:rPr>
              <a:t>Ekta Gupta                               </a:t>
            </a:r>
          </a:p>
          <a:p>
            <a:endParaRPr lang="en-US" sz="3600" dirty="0">
              <a:solidFill>
                <a:schemeClr val="bg1"/>
              </a:solidFill>
              <a:latin typeface="Times New Roman" panose="02020603050405020304" pitchFamily="18" charset="0"/>
              <a:cs typeface="Times New Roman" panose="02020603050405020304" pitchFamily="18" charset="0"/>
            </a:endParaRPr>
          </a:p>
          <a:p>
            <a:r>
              <a:rPr lang="en-US" sz="3600" dirty="0">
                <a:solidFill>
                  <a:schemeClr val="accent6">
                    <a:lumMod val="75000"/>
                  </a:schemeClr>
                </a:solidFill>
                <a:latin typeface="Times New Roman" panose="02020603050405020304" pitchFamily="18" charset="0"/>
                <a:cs typeface="Times New Roman" panose="02020603050405020304" pitchFamily="18" charset="0"/>
              </a:rPr>
              <a:t>FRONTEND CODE               BACKEND CODE         </a:t>
            </a:r>
          </a:p>
          <a:p>
            <a:r>
              <a:rPr lang="en-US" sz="3600" dirty="0">
                <a:solidFill>
                  <a:schemeClr val="bg1"/>
                </a:solidFill>
                <a:latin typeface="Times New Roman" panose="02020603050405020304" pitchFamily="18" charset="0"/>
                <a:cs typeface="Times New Roman" panose="02020603050405020304" pitchFamily="18" charset="0"/>
              </a:rPr>
              <a:t>Anupreksha  Shukla                </a:t>
            </a:r>
            <a:r>
              <a:rPr lang="en-US" sz="3600" dirty="0" err="1">
                <a:solidFill>
                  <a:schemeClr val="bg1"/>
                </a:solidFill>
                <a:latin typeface="Times New Roman" panose="02020603050405020304" pitchFamily="18" charset="0"/>
                <a:cs typeface="Times New Roman" panose="02020603050405020304" pitchFamily="18" charset="0"/>
              </a:rPr>
              <a:t>Ashlesha</a:t>
            </a:r>
            <a:r>
              <a:rPr lang="en-US" sz="3600" dirty="0">
                <a:solidFill>
                  <a:schemeClr val="bg1"/>
                </a:solidFill>
                <a:latin typeface="Times New Roman" panose="02020603050405020304" pitchFamily="18" charset="0"/>
                <a:cs typeface="Times New Roman" panose="02020603050405020304" pitchFamily="18" charset="0"/>
              </a:rPr>
              <a:t> </a:t>
            </a:r>
            <a:r>
              <a:rPr lang="en-US" sz="3600" dirty="0" err="1">
                <a:solidFill>
                  <a:schemeClr val="bg1"/>
                </a:solidFill>
                <a:latin typeface="Times New Roman" panose="02020603050405020304" pitchFamily="18" charset="0"/>
                <a:cs typeface="Times New Roman" panose="02020603050405020304" pitchFamily="18" charset="0"/>
              </a:rPr>
              <a:t>Budholia</a:t>
            </a:r>
            <a:r>
              <a:rPr lang="en-US" sz="3600" dirty="0">
                <a:solidFill>
                  <a:schemeClr val="bg1"/>
                </a:solidFill>
                <a:latin typeface="Times New Roman" panose="02020603050405020304" pitchFamily="18" charset="0"/>
                <a:cs typeface="Times New Roman" panose="02020603050405020304" pitchFamily="18" charset="0"/>
              </a:rPr>
              <a:t>            </a:t>
            </a:r>
          </a:p>
          <a:p>
            <a:r>
              <a:rPr lang="en-US" sz="3600" dirty="0">
                <a:solidFill>
                  <a:schemeClr val="bg1"/>
                </a:solidFill>
                <a:latin typeface="Times New Roman" panose="02020603050405020304" pitchFamily="18" charset="0"/>
                <a:cs typeface="Times New Roman" panose="02020603050405020304" pitchFamily="18" charset="0"/>
              </a:rPr>
              <a:t>Ekta Gupta	                        Anushka </a:t>
            </a:r>
            <a:r>
              <a:rPr lang="en-US" sz="3600" dirty="0" err="1">
                <a:solidFill>
                  <a:schemeClr val="bg1"/>
                </a:solidFill>
                <a:latin typeface="Times New Roman" panose="02020603050405020304" pitchFamily="18" charset="0"/>
                <a:cs typeface="Times New Roman" panose="02020603050405020304" pitchFamily="18" charset="0"/>
              </a:rPr>
              <a:t>Sitoke</a:t>
            </a:r>
            <a:endParaRPr lang="en-US" sz="3600" dirty="0">
              <a:solidFill>
                <a:schemeClr val="bg1"/>
              </a:solidFill>
              <a:latin typeface="Times New Roman" panose="02020603050405020304" pitchFamily="18" charset="0"/>
              <a:cs typeface="Times New Roman" panose="02020603050405020304" pitchFamily="18" charset="0"/>
            </a:endParaRPr>
          </a:p>
          <a:p>
            <a:r>
              <a:rPr lang="en-US" sz="3600" dirty="0">
                <a:solidFill>
                  <a:schemeClr val="bg1"/>
                </a:solidFill>
                <a:latin typeface="Times New Roman" panose="02020603050405020304" pitchFamily="18" charset="0"/>
                <a:cs typeface="Times New Roman" panose="02020603050405020304" pitchFamily="18" charset="0"/>
              </a:rPr>
              <a:t>    </a:t>
            </a:r>
          </a:p>
          <a:p>
            <a:r>
              <a:rPr lang="en-US" sz="3600" dirty="0">
                <a:solidFill>
                  <a:schemeClr val="bg1"/>
                </a:solidFill>
                <a:latin typeface="Times New Roman" panose="02020603050405020304" pitchFamily="18" charset="0"/>
                <a:cs typeface="Times New Roman" panose="02020603050405020304" pitchFamily="18" charset="0"/>
              </a:rPr>
              <a:t>                                                          </a:t>
            </a:r>
          </a:p>
          <a:p>
            <a:endParaRPr lang="en-IN" sz="3600" dirty="0">
              <a:solidFill>
                <a:schemeClr val="bg1"/>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1" presetClass="entr" presetSubtype="1"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heel(1)">
                                      <p:cBhvr>
                                        <p:cTn id="11"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7434691"/>
            <a:ext cx="8439971" cy="2852309"/>
          </a:xfrm>
          <a:prstGeom prst="rect">
            <a:avLst/>
          </a:prstGeom>
        </p:spPr>
      </p:pic>
      <p:pic>
        <p:nvPicPr>
          <p:cNvPr id="3" name="object 3"/>
          <p:cNvPicPr/>
          <p:nvPr/>
        </p:nvPicPr>
        <p:blipFill>
          <a:blip r:embed="rId3" cstate="print"/>
          <a:stretch>
            <a:fillRect/>
          </a:stretch>
        </p:blipFill>
        <p:spPr>
          <a:xfrm>
            <a:off x="0" y="-114299"/>
            <a:ext cx="5276808" cy="4409397"/>
          </a:xfrm>
          <a:prstGeom prst="rect">
            <a:avLst/>
          </a:prstGeom>
        </p:spPr>
      </p:pic>
      <p:grpSp>
        <p:nvGrpSpPr>
          <p:cNvPr id="4" name="object 4"/>
          <p:cNvGrpSpPr/>
          <p:nvPr/>
        </p:nvGrpSpPr>
        <p:grpSpPr>
          <a:xfrm>
            <a:off x="12802533" y="1"/>
            <a:ext cx="5485765" cy="10274300"/>
            <a:chOff x="12802533" y="1"/>
            <a:chExt cx="5485765" cy="10274300"/>
          </a:xfrm>
        </p:grpSpPr>
        <p:pic>
          <p:nvPicPr>
            <p:cNvPr id="5" name="object 5"/>
            <p:cNvPicPr/>
            <p:nvPr/>
          </p:nvPicPr>
          <p:blipFill>
            <a:blip r:embed="rId4" cstate="print"/>
            <a:stretch>
              <a:fillRect/>
            </a:stretch>
          </p:blipFill>
          <p:spPr>
            <a:xfrm>
              <a:off x="13500499" y="1"/>
              <a:ext cx="4787499" cy="10274300"/>
            </a:xfrm>
            <a:prstGeom prst="rect">
              <a:avLst/>
            </a:prstGeom>
          </p:spPr>
        </p:pic>
        <p:pic>
          <p:nvPicPr>
            <p:cNvPr id="6" name="object 6"/>
            <p:cNvPicPr/>
            <p:nvPr/>
          </p:nvPicPr>
          <p:blipFill>
            <a:blip r:embed="rId5" cstate="print"/>
            <a:stretch>
              <a:fillRect/>
            </a:stretch>
          </p:blipFill>
          <p:spPr>
            <a:xfrm>
              <a:off x="12802533" y="429916"/>
              <a:ext cx="3876674" cy="2857499"/>
            </a:xfrm>
            <a:prstGeom prst="rect">
              <a:avLst/>
            </a:prstGeom>
          </p:spPr>
        </p:pic>
      </p:grpSp>
      <p:pic>
        <p:nvPicPr>
          <p:cNvPr id="7" name="object 7"/>
          <p:cNvPicPr/>
          <p:nvPr/>
        </p:nvPicPr>
        <p:blipFill>
          <a:blip r:embed="rId6" cstate="print"/>
          <a:stretch>
            <a:fillRect/>
          </a:stretch>
        </p:blipFill>
        <p:spPr>
          <a:xfrm>
            <a:off x="0" y="7046518"/>
            <a:ext cx="6037163" cy="3240480"/>
          </a:xfrm>
          <a:prstGeom prst="rect">
            <a:avLst/>
          </a:prstGeom>
        </p:spPr>
      </p:pic>
      <p:sp>
        <p:nvSpPr>
          <p:cNvPr id="8" name="object 8"/>
          <p:cNvSpPr txBox="1">
            <a:spLocks noGrp="1"/>
          </p:cNvSpPr>
          <p:nvPr>
            <p:ph type="title"/>
          </p:nvPr>
        </p:nvSpPr>
        <p:spPr>
          <a:xfrm>
            <a:off x="4902696" y="715680"/>
            <a:ext cx="8971915" cy="1122102"/>
          </a:xfrm>
          <a:prstGeom prst="rect">
            <a:avLst/>
          </a:prstGeom>
        </p:spPr>
        <p:txBody>
          <a:bodyPr vert="horz" wrap="square" lIns="0" tIns="13970" rIns="0" bIns="0" rtlCol="0">
            <a:spAutoFit/>
          </a:bodyPr>
          <a:lstStyle/>
          <a:p>
            <a:pPr marL="12700" algn="ctr">
              <a:lnSpc>
                <a:spcPct val="100000"/>
              </a:lnSpc>
              <a:spcBef>
                <a:spcPts val="110"/>
              </a:spcBef>
            </a:pPr>
            <a:r>
              <a:rPr lang="en-IN" spc="855" dirty="0">
                <a:solidFill>
                  <a:schemeClr val="bg2">
                    <a:lumMod val="50000"/>
                  </a:schemeClr>
                </a:solidFill>
                <a:latin typeface="Verdana"/>
                <a:cs typeface="Verdana"/>
              </a:rPr>
              <a:t>INTRODUCTION</a:t>
            </a:r>
            <a:endParaRPr lang="en-IN" dirty="0">
              <a:solidFill>
                <a:schemeClr val="bg2">
                  <a:lumMod val="50000"/>
                </a:schemeClr>
              </a:solidFill>
              <a:latin typeface="Verdana"/>
              <a:cs typeface="Verdana"/>
            </a:endParaRPr>
          </a:p>
        </p:txBody>
      </p:sp>
      <p:sp>
        <p:nvSpPr>
          <p:cNvPr id="10" name="TextBox 9">
            <a:extLst>
              <a:ext uri="{FF2B5EF4-FFF2-40B4-BE49-F238E27FC236}">
                <a16:creationId xmlns:a16="http://schemas.microsoft.com/office/drawing/2014/main" id="{CD8A1B43-5CD7-7CA7-4BDE-906F15FFD06E}"/>
              </a:ext>
            </a:extLst>
          </p:cNvPr>
          <p:cNvSpPr txBox="1"/>
          <p:nvPr/>
        </p:nvSpPr>
        <p:spPr>
          <a:xfrm>
            <a:off x="2286000" y="2487375"/>
            <a:ext cx="15240000" cy="3416320"/>
          </a:xfrm>
          <a:prstGeom prst="rect">
            <a:avLst/>
          </a:prstGeom>
          <a:noFill/>
        </p:spPr>
        <p:txBody>
          <a:bodyPr wrap="square" rtlCol="0">
            <a:spAutoFit/>
          </a:bodyPr>
          <a:lstStyle/>
          <a:p>
            <a:r>
              <a:rPr lang="en-US" sz="3600" dirty="0">
                <a:solidFill>
                  <a:schemeClr val="bg1"/>
                </a:solidFill>
                <a:latin typeface="Times New Roman" panose="02020603050405020304" pitchFamily="18" charset="0"/>
                <a:cs typeface="Times New Roman" panose="02020603050405020304" pitchFamily="18" charset="0"/>
              </a:rPr>
              <a:t>Pose Detection (also known as Pose Estimation) is a widely used computer vision task that enables you to predict humans poses in images or videos by localizing the key body joints (also </a:t>
            </a:r>
            <a:r>
              <a:rPr lang="en-US" sz="3600" dirty="0" err="1">
                <a:solidFill>
                  <a:schemeClr val="bg1"/>
                </a:solidFill>
                <a:latin typeface="Times New Roman" panose="02020603050405020304" pitchFamily="18" charset="0"/>
                <a:cs typeface="Times New Roman" panose="02020603050405020304" pitchFamily="18" charset="0"/>
              </a:rPr>
              <a:t>reffered</a:t>
            </a:r>
            <a:r>
              <a:rPr lang="en-US" sz="3600" dirty="0">
                <a:solidFill>
                  <a:schemeClr val="bg1"/>
                </a:solidFill>
                <a:latin typeface="Times New Roman" panose="02020603050405020304" pitchFamily="18" charset="0"/>
                <a:cs typeface="Times New Roman" panose="02020603050405020304" pitchFamily="18" charset="0"/>
              </a:rPr>
              <a:t> as landmarks), these are elbows, shoulders, and knees, etc. </a:t>
            </a:r>
          </a:p>
          <a:p>
            <a:endParaRPr lang="en-US" sz="3600" dirty="0">
              <a:solidFill>
                <a:schemeClr val="bg1"/>
              </a:solidFill>
              <a:latin typeface="Times New Roman" panose="02020603050405020304" pitchFamily="18" charset="0"/>
              <a:cs typeface="Times New Roman" panose="02020603050405020304" pitchFamily="18" charset="0"/>
            </a:endParaRPr>
          </a:p>
          <a:p>
            <a:endParaRPr lang="en-IN" sz="3600" dirty="0">
              <a:solidFill>
                <a:schemeClr val="bg1"/>
              </a:solidFill>
              <a:latin typeface="Times New Roman" panose="02020603050405020304" pitchFamily="18" charset="0"/>
              <a:cs typeface="Times New Roman" panose="02020603050405020304" pitchFamily="18" charset="0"/>
            </a:endParaRPr>
          </a:p>
        </p:txBody>
      </p:sp>
      <p:pic>
        <p:nvPicPr>
          <p:cNvPr id="15" name="Picture 14">
            <a:extLst>
              <a:ext uri="{FF2B5EF4-FFF2-40B4-BE49-F238E27FC236}">
                <a16:creationId xmlns:a16="http://schemas.microsoft.com/office/drawing/2014/main" id="{7893DDD8-90F8-4D3C-ECCE-A6B976AC8BB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248233" y="4753588"/>
            <a:ext cx="9658392" cy="49530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grpId="0" nodeType="clickEffect">
                                  <p:stCondLst>
                                    <p:cond delay="0"/>
                                  </p:stCondLst>
                                  <p:childTnLst>
                                    <p:animScale>
                                      <p:cBhvr>
                                        <p:cTn id="6" dur="2000" fill="hold"/>
                                        <p:tgtEl>
                                          <p:spTgt spid="8"/>
                                        </p:tgtEl>
                                      </p:cBhvr>
                                      <p:by x="150000" y="150000"/>
                                    </p:animScale>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1" presetClass="entr" presetSubtype="1"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wheel(1)">
                                      <p:cBhvr>
                                        <p:cTn id="15" dur="2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1176838" y="1"/>
            <a:ext cx="7111365" cy="10287000"/>
            <a:chOff x="11176838" y="1"/>
            <a:chExt cx="7111365" cy="10287000"/>
          </a:xfrm>
        </p:grpSpPr>
        <p:pic>
          <p:nvPicPr>
            <p:cNvPr id="3" name="object 3"/>
            <p:cNvPicPr/>
            <p:nvPr/>
          </p:nvPicPr>
          <p:blipFill>
            <a:blip r:embed="rId2" cstate="print"/>
            <a:stretch>
              <a:fillRect/>
            </a:stretch>
          </p:blipFill>
          <p:spPr>
            <a:xfrm>
              <a:off x="11176838" y="1"/>
              <a:ext cx="7111161" cy="10286998"/>
            </a:xfrm>
            <a:prstGeom prst="rect">
              <a:avLst/>
            </a:prstGeom>
          </p:spPr>
        </p:pic>
        <p:pic>
          <p:nvPicPr>
            <p:cNvPr id="4" name="object 4"/>
            <p:cNvPicPr/>
            <p:nvPr/>
          </p:nvPicPr>
          <p:blipFill>
            <a:blip r:embed="rId3" cstate="print"/>
            <a:stretch>
              <a:fillRect/>
            </a:stretch>
          </p:blipFill>
          <p:spPr>
            <a:xfrm>
              <a:off x="15869970" y="8535586"/>
              <a:ext cx="2418028" cy="1751413"/>
            </a:xfrm>
            <a:prstGeom prst="rect">
              <a:avLst/>
            </a:prstGeom>
          </p:spPr>
        </p:pic>
        <p:pic>
          <p:nvPicPr>
            <p:cNvPr id="5" name="object 5"/>
            <p:cNvPicPr/>
            <p:nvPr/>
          </p:nvPicPr>
          <p:blipFill>
            <a:blip r:embed="rId4" cstate="print"/>
            <a:stretch>
              <a:fillRect/>
            </a:stretch>
          </p:blipFill>
          <p:spPr>
            <a:xfrm>
              <a:off x="14020056" y="1"/>
              <a:ext cx="4267942" cy="3307717"/>
            </a:xfrm>
            <a:prstGeom prst="rect">
              <a:avLst/>
            </a:prstGeom>
          </p:spPr>
        </p:pic>
      </p:grpSp>
      <p:sp>
        <p:nvSpPr>
          <p:cNvPr id="6" name="object 6"/>
          <p:cNvSpPr txBox="1">
            <a:spLocks noGrp="1"/>
          </p:cNvSpPr>
          <p:nvPr>
            <p:ph type="title"/>
          </p:nvPr>
        </p:nvSpPr>
        <p:spPr>
          <a:xfrm>
            <a:off x="1214435" y="339284"/>
            <a:ext cx="11400790" cy="1914627"/>
          </a:xfrm>
          <a:prstGeom prst="rect">
            <a:avLst/>
          </a:prstGeom>
        </p:spPr>
        <p:txBody>
          <a:bodyPr vert="horz" wrap="square" lIns="0" tIns="13970" rIns="0" bIns="0" rtlCol="0">
            <a:spAutoFit/>
          </a:bodyPr>
          <a:lstStyle/>
          <a:p>
            <a:pPr marL="12700" algn="l">
              <a:spcBef>
                <a:spcPts val="110"/>
              </a:spcBef>
            </a:pPr>
            <a:r>
              <a:rPr lang="en-IN" sz="4000" b="1" i="0" dirty="0">
                <a:effectLst/>
                <a:latin typeface="Helvetica Neue"/>
              </a:rPr>
              <a:t>Calculate Angle between Landmarks</a:t>
            </a:r>
            <a:br>
              <a:rPr lang="en-IN" sz="800" b="1" i="0" dirty="0">
                <a:solidFill>
                  <a:srgbClr val="000000"/>
                </a:solidFill>
                <a:effectLst/>
                <a:latin typeface="Helvetica Neue"/>
              </a:rPr>
            </a:br>
            <a:br>
              <a:rPr lang="en-US" sz="1600" b="1" i="0" dirty="0">
                <a:solidFill>
                  <a:srgbClr val="000000"/>
                </a:solidFill>
                <a:effectLst/>
                <a:latin typeface="Helvetica Neue"/>
              </a:rPr>
            </a:br>
            <a:endParaRPr sz="6750" dirty="0"/>
          </a:p>
        </p:txBody>
      </p:sp>
      <p:sp>
        <p:nvSpPr>
          <p:cNvPr id="14" name="object 14"/>
          <p:cNvSpPr txBox="1"/>
          <p:nvPr/>
        </p:nvSpPr>
        <p:spPr>
          <a:xfrm>
            <a:off x="1214435" y="1714500"/>
            <a:ext cx="12422923" cy="2785378"/>
          </a:xfrm>
          <a:prstGeom prst="rect">
            <a:avLst/>
          </a:prstGeom>
        </p:spPr>
        <p:txBody>
          <a:bodyPr vert="horz" wrap="square" lIns="0" tIns="15240" rIns="0" bIns="0" rtlCol="0">
            <a:spAutoFit/>
          </a:bodyPr>
          <a:lstStyle/>
          <a:p>
            <a:pPr marL="12700" algn="just">
              <a:lnSpc>
                <a:spcPct val="100000"/>
              </a:lnSpc>
              <a:spcBef>
                <a:spcPts val="120"/>
              </a:spcBef>
            </a:pPr>
            <a:r>
              <a:rPr lang="en-US" sz="3600" b="0" i="0" dirty="0">
                <a:solidFill>
                  <a:schemeClr val="bg1"/>
                </a:solidFill>
                <a:effectLst/>
                <a:latin typeface="Helvetica Neue"/>
              </a:rPr>
              <a:t>The first point (landmark) is considered as the starting point of the first line, the second point (landmark) is considered as the ending point of the first line and the starting point of the second line as well, and the third point (landmark) is considered as the ending point of the second line</a:t>
            </a:r>
            <a:endParaRPr sz="3300" dirty="0">
              <a:solidFill>
                <a:schemeClr val="bg1"/>
              </a:solidFill>
              <a:latin typeface="Verdana"/>
              <a:cs typeface="Verdana"/>
            </a:endParaRPr>
          </a:p>
        </p:txBody>
      </p:sp>
      <p:pic>
        <p:nvPicPr>
          <p:cNvPr id="4098" name="Picture 2">
            <a:extLst>
              <a:ext uri="{FF2B5EF4-FFF2-40B4-BE49-F238E27FC236}">
                <a16:creationId xmlns:a16="http://schemas.microsoft.com/office/drawing/2014/main" id="{25653B73-1E5C-E03E-8956-646C6912947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79242" y="5147116"/>
            <a:ext cx="6962775" cy="4800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61746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1176837" y="0"/>
            <a:ext cx="7111365" cy="10287000"/>
            <a:chOff x="11176837" y="0"/>
            <a:chExt cx="7111365" cy="10287000"/>
          </a:xfrm>
        </p:grpSpPr>
        <p:pic>
          <p:nvPicPr>
            <p:cNvPr id="3" name="object 3"/>
            <p:cNvPicPr/>
            <p:nvPr/>
          </p:nvPicPr>
          <p:blipFill>
            <a:blip r:embed="rId2" cstate="print"/>
            <a:stretch>
              <a:fillRect/>
            </a:stretch>
          </p:blipFill>
          <p:spPr>
            <a:xfrm>
              <a:off x="11176837" y="0"/>
              <a:ext cx="7111162" cy="10286998"/>
            </a:xfrm>
            <a:prstGeom prst="rect">
              <a:avLst/>
            </a:prstGeom>
          </p:spPr>
        </p:pic>
        <p:pic>
          <p:nvPicPr>
            <p:cNvPr id="4" name="object 4"/>
            <p:cNvPicPr/>
            <p:nvPr/>
          </p:nvPicPr>
          <p:blipFill>
            <a:blip r:embed="rId3" cstate="print"/>
            <a:stretch>
              <a:fillRect/>
            </a:stretch>
          </p:blipFill>
          <p:spPr>
            <a:xfrm>
              <a:off x="15869970" y="8535586"/>
              <a:ext cx="2418028" cy="1751412"/>
            </a:xfrm>
            <a:prstGeom prst="rect">
              <a:avLst/>
            </a:prstGeom>
          </p:spPr>
        </p:pic>
        <p:pic>
          <p:nvPicPr>
            <p:cNvPr id="5" name="object 5"/>
            <p:cNvPicPr/>
            <p:nvPr/>
          </p:nvPicPr>
          <p:blipFill>
            <a:blip r:embed="rId4" cstate="print"/>
            <a:stretch>
              <a:fillRect/>
            </a:stretch>
          </p:blipFill>
          <p:spPr>
            <a:xfrm>
              <a:off x="14020056" y="0"/>
              <a:ext cx="4267942" cy="3307716"/>
            </a:xfrm>
            <a:prstGeom prst="rect">
              <a:avLst/>
            </a:prstGeom>
          </p:spPr>
        </p:pic>
      </p:grpSp>
      <p:sp>
        <p:nvSpPr>
          <p:cNvPr id="6" name="object 6"/>
          <p:cNvSpPr txBox="1">
            <a:spLocks noGrp="1"/>
          </p:cNvSpPr>
          <p:nvPr>
            <p:ph type="title"/>
          </p:nvPr>
        </p:nvSpPr>
        <p:spPr>
          <a:xfrm>
            <a:off x="1016000" y="366594"/>
            <a:ext cx="10871200" cy="1976182"/>
          </a:xfrm>
          <a:prstGeom prst="rect">
            <a:avLst/>
          </a:prstGeom>
        </p:spPr>
        <p:txBody>
          <a:bodyPr vert="horz" wrap="square" lIns="0" tIns="13970" rIns="0" bIns="0" rtlCol="0">
            <a:spAutoFit/>
          </a:bodyPr>
          <a:lstStyle/>
          <a:p>
            <a:pPr marL="12700">
              <a:spcBef>
                <a:spcPts val="110"/>
              </a:spcBef>
            </a:pPr>
            <a:r>
              <a:rPr lang="en-IN" sz="1600" b="1" i="0" dirty="0">
                <a:solidFill>
                  <a:srgbClr val="8613FF"/>
                </a:solidFill>
                <a:effectLst/>
                <a:latin typeface="Helvetica Neue"/>
              </a:rPr>
              <a:t> </a:t>
            </a:r>
            <a:r>
              <a:rPr lang="en-IN" sz="6000" b="1" i="0" dirty="0">
                <a:effectLst/>
                <a:latin typeface="Helvetica Neue"/>
              </a:rPr>
              <a:t>Perform Pose Classification</a:t>
            </a:r>
            <a:br>
              <a:rPr lang="en-IN" sz="1600" b="1" i="0" dirty="0">
                <a:solidFill>
                  <a:srgbClr val="000000"/>
                </a:solidFill>
                <a:effectLst/>
                <a:latin typeface="Helvetica Neue"/>
              </a:rPr>
            </a:br>
            <a:endParaRPr sz="6750" dirty="0">
              <a:latin typeface="Microsoft Sans Serif"/>
              <a:cs typeface="Microsoft Sans Serif"/>
            </a:endParaRPr>
          </a:p>
        </p:txBody>
      </p:sp>
      <p:pic>
        <p:nvPicPr>
          <p:cNvPr id="7" name="object 7"/>
          <p:cNvPicPr/>
          <p:nvPr/>
        </p:nvPicPr>
        <p:blipFill>
          <a:blip r:embed="rId5" cstate="print"/>
          <a:stretch>
            <a:fillRect/>
          </a:stretch>
        </p:blipFill>
        <p:spPr>
          <a:xfrm>
            <a:off x="1051528" y="2979311"/>
            <a:ext cx="133350" cy="133349"/>
          </a:xfrm>
          <a:prstGeom prst="rect">
            <a:avLst/>
          </a:prstGeom>
        </p:spPr>
      </p:pic>
      <p:sp>
        <p:nvSpPr>
          <p:cNvPr id="9" name="object 9"/>
          <p:cNvSpPr txBox="1"/>
          <p:nvPr/>
        </p:nvSpPr>
        <p:spPr>
          <a:xfrm>
            <a:off x="1447800" y="2728839"/>
            <a:ext cx="16208375" cy="3413755"/>
          </a:xfrm>
          <a:prstGeom prst="rect">
            <a:avLst/>
          </a:prstGeom>
        </p:spPr>
        <p:txBody>
          <a:bodyPr vert="horz" wrap="square" lIns="0" tIns="12700" rIns="0" bIns="0" rtlCol="0">
            <a:spAutoFit/>
          </a:bodyPr>
          <a:lstStyle/>
          <a:p>
            <a:pPr>
              <a:lnSpc>
                <a:spcPct val="100000"/>
              </a:lnSpc>
              <a:spcBef>
                <a:spcPts val="25"/>
              </a:spcBef>
            </a:pPr>
            <a:r>
              <a:rPr lang="en-US" sz="3700" dirty="0">
                <a:solidFill>
                  <a:schemeClr val="bg1"/>
                </a:solidFill>
                <a:latin typeface="Verdana"/>
                <a:cs typeface="Verdana"/>
              </a:rPr>
              <a:t>We are Performing three types of Pose Classification</a:t>
            </a:r>
          </a:p>
          <a:p>
            <a:pPr marL="571500" indent="-571500">
              <a:lnSpc>
                <a:spcPct val="100000"/>
              </a:lnSpc>
              <a:spcBef>
                <a:spcPts val="25"/>
              </a:spcBef>
              <a:buFont typeface="Wingdings" panose="05000000000000000000" pitchFamily="2" charset="2"/>
              <a:buChar char="v"/>
            </a:pPr>
            <a:endParaRPr lang="en-US" sz="3700" dirty="0">
              <a:solidFill>
                <a:schemeClr val="bg1"/>
              </a:solidFill>
              <a:latin typeface="Verdana"/>
              <a:cs typeface="Verdana"/>
            </a:endParaRPr>
          </a:p>
          <a:p>
            <a:pPr>
              <a:lnSpc>
                <a:spcPct val="100000"/>
              </a:lnSpc>
              <a:spcBef>
                <a:spcPts val="25"/>
              </a:spcBef>
            </a:pPr>
            <a:endParaRPr lang="en-IN" sz="3700" dirty="0">
              <a:solidFill>
                <a:schemeClr val="bg1"/>
              </a:solidFill>
              <a:latin typeface="Verdana"/>
              <a:cs typeface="Verdana"/>
            </a:endParaRPr>
          </a:p>
          <a:p>
            <a:pPr marL="571500" indent="-571500">
              <a:spcBef>
                <a:spcPts val="25"/>
              </a:spcBef>
              <a:buFont typeface="Wingdings" panose="05000000000000000000" pitchFamily="2" charset="2"/>
              <a:buChar char="v"/>
            </a:pPr>
            <a:r>
              <a:rPr lang="en-IN" sz="3600" b="1" i="0" dirty="0">
                <a:solidFill>
                  <a:schemeClr val="bg1"/>
                </a:solidFill>
                <a:effectLst/>
                <a:latin typeface="Helvetica Neue"/>
              </a:rPr>
              <a:t>Warrior II Pose</a:t>
            </a:r>
            <a:endParaRPr lang="en-IN" sz="3600" b="0" i="0" dirty="0">
              <a:solidFill>
                <a:schemeClr val="bg1"/>
              </a:solidFill>
              <a:effectLst/>
              <a:latin typeface="Helvetica Neue"/>
            </a:endParaRPr>
          </a:p>
          <a:p>
            <a:pPr marL="571500" indent="-571500">
              <a:lnSpc>
                <a:spcPct val="100000"/>
              </a:lnSpc>
              <a:spcBef>
                <a:spcPts val="25"/>
              </a:spcBef>
              <a:buFont typeface="Wingdings" panose="05000000000000000000" pitchFamily="2" charset="2"/>
              <a:buChar char="v"/>
            </a:pPr>
            <a:r>
              <a:rPr lang="en-US" sz="3700" dirty="0">
                <a:solidFill>
                  <a:schemeClr val="bg1"/>
                </a:solidFill>
                <a:latin typeface="Verdana"/>
                <a:cs typeface="Verdana"/>
              </a:rPr>
              <a:t>T Pose</a:t>
            </a:r>
          </a:p>
          <a:p>
            <a:pPr marL="571500" indent="-571500">
              <a:lnSpc>
                <a:spcPct val="100000"/>
              </a:lnSpc>
              <a:spcBef>
                <a:spcPts val="25"/>
              </a:spcBef>
              <a:buFont typeface="Wingdings" panose="05000000000000000000" pitchFamily="2" charset="2"/>
              <a:buChar char="v"/>
            </a:pPr>
            <a:r>
              <a:rPr lang="en-US" sz="3700" dirty="0">
                <a:solidFill>
                  <a:schemeClr val="bg1"/>
                </a:solidFill>
                <a:latin typeface="Verdana"/>
                <a:cs typeface="Verdana"/>
              </a:rPr>
              <a:t>Tree Pose</a:t>
            </a:r>
            <a:endParaRPr sz="3700" dirty="0">
              <a:solidFill>
                <a:schemeClr val="bg1"/>
              </a:solidFill>
              <a:latin typeface="Verdana"/>
              <a:cs typeface="Verdana"/>
            </a:endParaRPr>
          </a:p>
        </p:txBody>
      </p:sp>
    </p:spTree>
    <p:extLst>
      <p:ext uri="{BB962C8B-B14F-4D97-AF65-F5344CB8AC3E}">
        <p14:creationId xmlns:p14="http://schemas.microsoft.com/office/powerpoint/2010/main" val="1358416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ircle(in)">
                                      <p:cBhvr>
                                        <p:cTn id="7" dur="2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1176837" y="0"/>
            <a:ext cx="7111365" cy="10287000"/>
            <a:chOff x="11176837" y="0"/>
            <a:chExt cx="7111365" cy="10287000"/>
          </a:xfrm>
        </p:grpSpPr>
        <p:pic>
          <p:nvPicPr>
            <p:cNvPr id="3" name="object 3"/>
            <p:cNvPicPr/>
            <p:nvPr/>
          </p:nvPicPr>
          <p:blipFill>
            <a:blip r:embed="rId2" cstate="print"/>
            <a:stretch>
              <a:fillRect/>
            </a:stretch>
          </p:blipFill>
          <p:spPr>
            <a:xfrm>
              <a:off x="11176837" y="0"/>
              <a:ext cx="7111162" cy="10286998"/>
            </a:xfrm>
            <a:prstGeom prst="rect">
              <a:avLst/>
            </a:prstGeom>
          </p:spPr>
        </p:pic>
        <p:pic>
          <p:nvPicPr>
            <p:cNvPr id="4" name="object 4"/>
            <p:cNvPicPr/>
            <p:nvPr/>
          </p:nvPicPr>
          <p:blipFill>
            <a:blip r:embed="rId3" cstate="print"/>
            <a:stretch>
              <a:fillRect/>
            </a:stretch>
          </p:blipFill>
          <p:spPr>
            <a:xfrm>
              <a:off x="15869970" y="8535586"/>
              <a:ext cx="2418028" cy="1751412"/>
            </a:xfrm>
            <a:prstGeom prst="rect">
              <a:avLst/>
            </a:prstGeom>
          </p:spPr>
        </p:pic>
        <p:pic>
          <p:nvPicPr>
            <p:cNvPr id="5" name="object 5"/>
            <p:cNvPicPr/>
            <p:nvPr/>
          </p:nvPicPr>
          <p:blipFill>
            <a:blip r:embed="rId4" cstate="print"/>
            <a:stretch>
              <a:fillRect/>
            </a:stretch>
          </p:blipFill>
          <p:spPr>
            <a:xfrm>
              <a:off x="14020056" y="0"/>
              <a:ext cx="4267942" cy="3307716"/>
            </a:xfrm>
            <a:prstGeom prst="rect">
              <a:avLst/>
            </a:prstGeom>
          </p:spPr>
        </p:pic>
      </p:grpSp>
      <p:sp>
        <p:nvSpPr>
          <p:cNvPr id="6" name="object 6"/>
          <p:cNvSpPr txBox="1">
            <a:spLocks noGrp="1"/>
          </p:cNvSpPr>
          <p:nvPr>
            <p:ph type="title"/>
          </p:nvPr>
        </p:nvSpPr>
        <p:spPr>
          <a:xfrm>
            <a:off x="1016000" y="366594"/>
            <a:ext cx="10871200" cy="1976182"/>
          </a:xfrm>
          <a:prstGeom prst="rect">
            <a:avLst/>
          </a:prstGeom>
        </p:spPr>
        <p:txBody>
          <a:bodyPr vert="horz" wrap="square" lIns="0" tIns="13970" rIns="0" bIns="0" rtlCol="0">
            <a:spAutoFit/>
          </a:bodyPr>
          <a:lstStyle/>
          <a:p>
            <a:pPr marL="12700" algn="ctr">
              <a:spcBef>
                <a:spcPts val="110"/>
              </a:spcBef>
            </a:pPr>
            <a:r>
              <a:rPr lang="en-IN" sz="1600" b="1" i="0" dirty="0">
                <a:solidFill>
                  <a:srgbClr val="8613FF"/>
                </a:solidFill>
                <a:effectLst/>
                <a:latin typeface="Helvetica Neue"/>
              </a:rPr>
              <a:t> </a:t>
            </a:r>
            <a:r>
              <a:rPr lang="en-IN" sz="6000" b="1" dirty="0">
                <a:latin typeface="Helvetica Neue"/>
              </a:rPr>
              <a:t>WARRIOR POSE</a:t>
            </a:r>
            <a:br>
              <a:rPr lang="en-IN" sz="1600" b="1" i="0" dirty="0">
                <a:solidFill>
                  <a:srgbClr val="000000"/>
                </a:solidFill>
                <a:effectLst/>
                <a:latin typeface="Helvetica Neue"/>
              </a:rPr>
            </a:br>
            <a:endParaRPr sz="6750" dirty="0">
              <a:latin typeface="Microsoft Sans Serif"/>
              <a:cs typeface="Microsoft Sans Serif"/>
            </a:endParaRPr>
          </a:p>
        </p:txBody>
      </p:sp>
      <p:pic>
        <p:nvPicPr>
          <p:cNvPr id="7" name="object 7"/>
          <p:cNvPicPr/>
          <p:nvPr/>
        </p:nvPicPr>
        <p:blipFill>
          <a:blip r:embed="rId5" cstate="print"/>
          <a:stretch>
            <a:fillRect/>
          </a:stretch>
        </p:blipFill>
        <p:spPr>
          <a:xfrm>
            <a:off x="1051528" y="2979311"/>
            <a:ext cx="133350" cy="133349"/>
          </a:xfrm>
          <a:prstGeom prst="rect">
            <a:avLst/>
          </a:prstGeom>
        </p:spPr>
      </p:pic>
      <p:sp>
        <p:nvSpPr>
          <p:cNvPr id="9" name="object 9"/>
          <p:cNvSpPr txBox="1"/>
          <p:nvPr/>
        </p:nvSpPr>
        <p:spPr>
          <a:xfrm>
            <a:off x="914400" y="1562100"/>
            <a:ext cx="16741775" cy="4460195"/>
          </a:xfrm>
          <a:prstGeom prst="rect">
            <a:avLst/>
          </a:prstGeom>
        </p:spPr>
        <p:txBody>
          <a:bodyPr vert="horz" wrap="square" lIns="0" tIns="12700" rIns="0" bIns="0" rtlCol="0">
            <a:spAutoFit/>
          </a:bodyPr>
          <a:lstStyle/>
          <a:p>
            <a:r>
              <a:rPr lang="en-US" sz="3200" dirty="0">
                <a:solidFill>
                  <a:schemeClr val="bg1"/>
                </a:solidFill>
              </a:rPr>
              <a:t>The Warrior II Pose (also known as </a:t>
            </a:r>
            <a:r>
              <a:rPr lang="en-US" sz="3200" dirty="0" err="1">
                <a:solidFill>
                  <a:schemeClr val="bg1"/>
                </a:solidFill>
              </a:rPr>
              <a:t>Virabhadrasana</a:t>
            </a:r>
            <a:r>
              <a:rPr lang="en-US" sz="3200" dirty="0">
                <a:solidFill>
                  <a:schemeClr val="bg1"/>
                </a:solidFill>
              </a:rPr>
              <a:t> II) is the same pose that the person is making in the image above. It can be classified using the following combination of body part angles:</a:t>
            </a:r>
          </a:p>
          <a:p>
            <a:pPr marL="457200" indent="-457200">
              <a:buFont typeface="Wingdings" panose="05000000000000000000" pitchFamily="2" charset="2"/>
              <a:buChar char="v"/>
            </a:pPr>
            <a:r>
              <a:rPr lang="en-US" sz="3200" dirty="0">
                <a:solidFill>
                  <a:schemeClr val="bg1"/>
                </a:solidFill>
              </a:rPr>
              <a:t>Around 180° at both elbows</a:t>
            </a:r>
          </a:p>
          <a:p>
            <a:pPr marL="457200" indent="-457200">
              <a:buFont typeface="Wingdings" panose="05000000000000000000" pitchFamily="2" charset="2"/>
              <a:buChar char="v"/>
            </a:pPr>
            <a:r>
              <a:rPr lang="en-US" sz="3200" dirty="0">
                <a:solidFill>
                  <a:schemeClr val="bg1"/>
                </a:solidFill>
              </a:rPr>
              <a:t>Around 90° angle at both shoulders</a:t>
            </a:r>
          </a:p>
          <a:p>
            <a:pPr marL="457200" indent="-457200">
              <a:buFont typeface="Wingdings" panose="05000000000000000000" pitchFamily="2" charset="2"/>
              <a:buChar char="v"/>
            </a:pPr>
            <a:r>
              <a:rPr lang="en-US" sz="3200" dirty="0">
                <a:solidFill>
                  <a:schemeClr val="bg1"/>
                </a:solidFill>
              </a:rPr>
              <a:t>Around 180° angle at one knee</a:t>
            </a:r>
          </a:p>
          <a:p>
            <a:pPr marL="457200" indent="-457200">
              <a:buFont typeface="Wingdings" panose="05000000000000000000" pitchFamily="2" charset="2"/>
              <a:buChar char="v"/>
            </a:pPr>
            <a:r>
              <a:rPr lang="en-US" sz="3200" dirty="0">
                <a:solidFill>
                  <a:schemeClr val="bg1"/>
                </a:solidFill>
              </a:rPr>
              <a:t>Around 90° angle at the other knee</a:t>
            </a:r>
          </a:p>
          <a:p>
            <a:endParaRPr lang="en-US" sz="3200" dirty="0">
              <a:solidFill>
                <a:schemeClr val="bg1"/>
              </a:solidFill>
            </a:endParaRPr>
          </a:p>
          <a:p>
            <a:pPr marL="457200" indent="-457200">
              <a:buFont typeface="Wingdings" panose="05000000000000000000" pitchFamily="2" charset="2"/>
              <a:buChar char="v"/>
            </a:pPr>
            <a:endParaRPr lang="en-US" sz="2800" dirty="0">
              <a:solidFill>
                <a:schemeClr val="bg1"/>
              </a:solidFill>
            </a:endParaRPr>
          </a:p>
          <a:p>
            <a:pPr>
              <a:lnSpc>
                <a:spcPct val="100000"/>
              </a:lnSpc>
              <a:spcBef>
                <a:spcPts val="25"/>
              </a:spcBef>
            </a:pPr>
            <a:endParaRPr lang="en-US" sz="3700" dirty="0">
              <a:solidFill>
                <a:schemeClr val="bg1"/>
              </a:solidFill>
              <a:latin typeface="Verdana"/>
              <a:cs typeface="Verdana"/>
            </a:endParaRPr>
          </a:p>
        </p:txBody>
      </p:sp>
      <p:pic>
        <p:nvPicPr>
          <p:cNvPr id="10" name="Picture 9">
            <a:extLst>
              <a:ext uri="{FF2B5EF4-FFF2-40B4-BE49-F238E27FC236}">
                <a16:creationId xmlns:a16="http://schemas.microsoft.com/office/drawing/2014/main" id="{68AF998B-03C9-D2F9-16E2-DE381A8B63A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65412" y="5038045"/>
            <a:ext cx="7903413" cy="5092700"/>
          </a:xfrm>
          <a:prstGeom prst="rect">
            <a:avLst/>
          </a:prstGeom>
        </p:spPr>
      </p:pic>
    </p:spTree>
    <p:extLst>
      <p:ext uri="{BB962C8B-B14F-4D97-AF65-F5344CB8AC3E}">
        <p14:creationId xmlns:p14="http://schemas.microsoft.com/office/powerpoint/2010/main" val="1884700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1000"/>
                                        <p:tgtEl>
                                          <p:spTgt spid="9"/>
                                        </p:tgtEl>
                                      </p:cBhvr>
                                    </p:animEffect>
                                    <p:anim calcmode="lin" valueType="num">
                                      <p:cBhvr>
                                        <p:cTn id="14" dur="1000" fill="hold"/>
                                        <p:tgtEl>
                                          <p:spTgt spid="9"/>
                                        </p:tgtEl>
                                        <p:attrNameLst>
                                          <p:attrName>ppt_x</p:attrName>
                                        </p:attrNameLst>
                                      </p:cBhvr>
                                      <p:tavLst>
                                        <p:tav tm="0">
                                          <p:val>
                                            <p:strVal val="#ppt_x"/>
                                          </p:val>
                                        </p:tav>
                                        <p:tav tm="100000">
                                          <p:val>
                                            <p:strVal val="#ppt_x"/>
                                          </p:val>
                                        </p:tav>
                                      </p:tavLst>
                                    </p:anim>
                                    <p:anim calcmode="lin" valueType="num">
                                      <p:cBhvr>
                                        <p:cTn id="15"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6" presetClass="entr" presetSubtype="16" fill="hold"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circle(in)">
                                      <p:cBhvr>
                                        <p:cTn id="20"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1176837" y="0"/>
            <a:ext cx="7111365" cy="10287000"/>
            <a:chOff x="11176837" y="0"/>
            <a:chExt cx="7111365" cy="10287000"/>
          </a:xfrm>
        </p:grpSpPr>
        <p:pic>
          <p:nvPicPr>
            <p:cNvPr id="3" name="object 3"/>
            <p:cNvPicPr/>
            <p:nvPr/>
          </p:nvPicPr>
          <p:blipFill>
            <a:blip r:embed="rId2" cstate="print"/>
            <a:stretch>
              <a:fillRect/>
            </a:stretch>
          </p:blipFill>
          <p:spPr>
            <a:xfrm>
              <a:off x="11176837" y="0"/>
              <a:ext cx="7111162" cy="10286998"/>
            </a:xfrm>
            <a:prstGeom prst="rect">
              <a:avLst/>
            </a:prstGeom>
          </p:spPr>
        </p:pic>
        <p:pic>
          <p:nvPicPr>
            <p:cNvPr id="4" name="object 4"/>
            <p:cNvPicPr/>
            <p:nvPr/>
          </p:nvPicPr>
          <p:blipFill>
            <a:blip r:embed="rId3" cstate="print"/>
            <a:stretch>
              <a:fillRect/>
            </a:stretch>
          </p:blipFill>
          <p:spPr>
            <a:xfrm>
              <a:off x="15869970" y="8535586"/>
              <a:ext cx="2418028" cy="1751412"/>
            </a:xfrm>
            <a:prstGeom prst="rect">
              <a:avLst/>
            </a:prstGeom>
          </p:spPr>
        </p:pic>
        <p:pic>
          <p:nvPicPr>
            <p:cNvPr id="5" name="object 5"/>
            <p:cNvPicPr/>
            <p:nvPr/>
          </p:nvPicPr>
          <p:blipFill>
            <a:blip r:embed="rId4" cstate="print"/>
            <a:stretch>
              <a:fillRect/>
            </a:stretch>
          </p:blipFill>
          <p:spPr>
            <a:xfrm>
              <a:off x="14020056" y="0"/>
              <a:ext cx="4267942" cy="3307716"/>
            </a:xfrm>
            <a:prstGeom prst="rect">
              <a:avLst/>
            </a:prstGeom>
          </p:spPr>
        </p:pic>
      </p:grpSp>
      <p:sp>
        <p:nvSpPr>
          <p:cNvPr id="6" name="object 6"/>
          <p:cNvSpPr txBox="1">
            <a:spLocks noGrp="1"/>
          </p:cNvSpPr>
          <p:nvPr>
            <p:ph type="title"/>
          </p:nvPr>
        </p:nvSpPr>
        <p:spPr>
          <a:xfrm>
            <a:off x="1016000" y="366594"/>
            <a:ext cx="10871200" cy="1976182"/>
          </a:xfrm>
          <a:prstGeom prst="rect">
            <a:avLst/>
          </a:prstGeom>
        </p:spPr>
        <p:txBody>
          <a:bodyPr vert="horz" wrap="square" lIns="0" tIns="13970" rIns="0" bIns="0" rtlCol="0">
            <a:spAutoFit/>
          </a:bodyPr>
          <a:lstStyle/>
          <a:p>
            <a:pPr marL="12700" algn="ctr">
              <a:spcBef>
                <a:spcPts val="110"/>
              </a:spcBef>
            </a:pPr>
            <a:r>
              <a:rPr lang="en-IN" sz="1600" b="1" i="0" dirty="0">
                <a:solidFill>
                  <a:srgbClr val="8613FF"/>
                </a:solidFill>
                <a:effectLst/>
                <a:latin typeface="Helvetica Neue"/>
              </a:rPr>
              <a:t> </a:t>
            </a:r>
            <a:r>
              <a:rPr lang="en-IN" sz="6000" b="1" dirty="0">
                <a:latin typeface="Helvetica Neue"/>
              </a:rPr>
              <a:t>TREE POSE</a:t>
            </a:r>
            <a:br>
              <a:rPr lang="en-IN" sz="1600" b="1" i="0" dirty="0">
                <a:solidFill>
                  <a:srgbClr val="000000"/>
                </a:solidFill>
                <a:effectLst/>
                <a:latin typeface="Helvetica Neue"/>
              </a:rPr>
            </a:br>
            <a:endParaRPr sz="6750" dirty="0">
              <a:latin typeface="Microsoft Sans Serif"/>
              <a:cs typeface="Microsoft Sans Serif"/>
            </a:endParaRPr>
          </a:p>
        </p:txBody>
      </p:sp>
      <p:pic>
        <p:nvPicPr>
          <p:cNvPr id="7" name="object 7"/>
          <p:cNvPicPr/>
          <p:nvPr/>
        </p:nvPicPr>
        <p:blipFill>
          <a:blip r:embed="rId5" cstate="print"/>
          <a:stretch>
            <a:fillRect/>
          </a:stretch>
        </p:blipFill>
        <p:spPr>
          <a:xfrm>
            <a:off x="1051528" y="2979311"/>
            <a:ext cx="133350" cy="133349"/>
          </a:xfrm>
          <a:prstGeom prst="rect">
            <a:avLst/>
          </a:prstGeom>
        </p:spPr>
      </p:pic>
      <p:sp>
        <p:nvSpPr>
          <p:cNvPr id="9" name="object 9"/>
          <p:cNvSpPr txBox="1"/>
          <p:nvPr/>
        </p:nvSpPr>
        <p:spPr>
          <a:xfrm>
            <a:off x="914400" y="1562100"/>
            <a:ext cx="16741775" cy="3167534"/>
          </a:xfrm>
          <a:prstGeom prst="rect">
            <a:avLst/>
          </a:prstGeom>
        </p:spPr>
        <p:txBody>
          <a:bodyPr vert="horz" wrap="square" lIns="0" tIns="12700" rIns="0" bIns="0" rtlCol="0">
            <a:spAutoFit/>
          </a:bodyPr>
          <a:lstStyle/>
          <a:p>
            <a:r>
              <a:rPr lang="en-US" sz="2800" dirty="0">
                <a:solidFill>
                  <a:schemeClr val="bg1"/>
                </a:solidFill>
              </a:rPr>
              <a:t>Tree Pose (also known as </a:t>
            </a:r>
            <a:r>
              <a:rPr lang="en-US" sz="2800" dirty="0" err="1">
                <a:solidFill>
                  <a:schemeClr val="bg1"/>
                </a:solidFill>
              </a:rPr>
              <a:t>Vrikshasana</a:t>
            </a:r>
            <a:r>
              <a:rPr lang="en-US" sz="2800" dirty="0">
                <a:solidFill>
                  <a:schemeClr val="bg1"/>
                </a:solidFill>
              </a:rPr>
              <a:t>) is another yoga pose for which the person has to keep one leg straight and bend the other leg at a required angle. The pose can be classified easily using the following combination of body part angles:</a:t>
            </a:r>
          </a:p>
          <a:p>
            <a:pPr marL="457200" indent="-457200">
              <a:buFont typeface="Wingdings" panose="05000000000000000000" pitchFamily="2" charset="2"/>
              <a:buChar char="v"/>
            </a:pPr>
            <a:r>
              <a:rPr lang="en-US" sz="2800" dirty="0">
                <a:solidFill>
                  <a:schemeClr val="bg1"/>
                </a:solidFill>
              </a:rPr>
              <a:t>Around 180° angle at one knee</a:t>
            </a:r>
          </a:p>
          <a:p>
            <a:pPr marL="457200" indent="-457200">
              <a:buFont typeface="Wingdings" panose="05000000000000000000" pitchFamily="2" charset="2"/>
              <a:buChar char="v"/>
            </a:pPr>
            <a:r>
              <a:rPr lang="en-US" sz="2800" dirty="0">
                <a:solidFill>
                  <a:schemeClr val="bg1"/>
                </a:solidFill>
              </a:rPr>
              <a:t>Around 35° (if right knee) or 335° (if left knee) angle at the other knee</a:t>
            </a:r>
          </a:p>
          <a:p>
            <a:pPr marL="457200" indent="-457200">
              <a:buFont typeface="Wingdings" panose="05000000000000000000" pitchFamily="2" charset="2"/>
              <a:buChar char="v"/>
            </a:pPr>
            <a:endParaRPr lang="en-US" sz="2800" dirty="0">
              <a:solidFill>
                <a:schemeClr val="bg1"/>
              </a:solidFill>
            </a:endParaRPr>
          </a:p>
          <a:p>
            <a:pPr>
              <a:lnSpc>
                <a:spcPct val="100000"/>
              </a:lnSpc>
              <a:spcBef>
                <a:spcPts val="25"/>
              </a:spcBef>
            </a:pPr>
            <a:endParaRPr lang="en-US" sz="3700" dirty="0">
              <a:solidFill>
                <a:schemeClr val="bg1"/>
              </a:solidFill>
              <a:latin typeface="Verdana"/>
              <a:cs typeface="Verdana"/>
            </a:endParaRPr>
          </a:p>
        </p:txBody>
      </p:sp>
      <p:pic>
        <p:nvPicPr>
          <p:cNvPr id="12" name="Picture 11">
            <a:extLst>
              <a:ext uri="{FF2B5EF4-FFF2-40B4-BE49-F238E27FC236}">
                <a16:creationId xmlns:a16="http://schemas.microsoft.com/office/drawing/2014/main" id="{71E2864C-5DB9-32D4-C18B-4FD61416DFCE}"/>
              </a:ext>
            </a:extLst>
          </p:cNvPr>
          <p:cNvPicPr>
            <a:picLocks noChangeAspect="1"/>
          </p:cNvPicPr>
          <p:nvPr/>
        </p:nvPicPr>
        <p:blipFill>
          <a:blip r:embed="rId6"/>
          <a:stretch>
            <a:fillRect/>
          </a:stretch>
        </p:blipFill>
        <p:spPr>
          <a:xfrm>
            <a:off x="4114800" y="3904876"/>
            <a:ext cx="7315200" cy="6301025"/>
          </a:xfrm>
          <a:prstGeom prst="rect">
            <a:avLst/>
          </a:prstGeom>
        </p:spPr>
      </p:pic>
    </p:spTree>
    <p:extLst>
      <p:ext uri="{BB962C8B-B14F-4D97-AF65-F5344CB8AC3E}">
        <p14:creationId xmlns:p14="http://schemas.microsoft.com/office/powerpoint/2010/main" val="3958799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circle(in)">
                                      <p:cBhvr>
                                        <p:cTn id="12" dur="20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circle(in)">
                                      <p:cBhvr>
                                        <p:cTn id="17" dur="2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1176837" y="0"/>
            <a:ext cx="7111365" cy="10287000"/>
            <a:chOff x="11176837" y="0"/>
            <a:chExt cx="7111365" cy="10287000"/>
          </a:xfrm>
        </p:grpSpPr>
        <p:pic>
          <p:nvPicPr>
            <p:cNvPr id="3" name="object 3"/>
            <p:cNvPicPr/>
            <p:nvPr/>
          </p:nvPicPr>
          <p:blipFill>
            <a:blip r:embed="rId2" cstate="print"/>
            <a:stretch>
              <a:fillRect/>
            </a:stretch>
          </p:blipFill>
          <p:spPr>
            <a:xfrm>
              <a:off x="11176837" y="0"/>
              <a:ext cx="7111162" cy="10286998"/>
            </a:xfrm>
            <a:prstGeom prst="rect">
              <a:avLst/>
            </a:prstGeom>
          </p:spPr>
        </p:pic>
        <p:pic>
          <p:nvPicPr>
            <p:cNvPr id="4" name="object 4"/>
            <p:cNvPicPr/>
            <p:nvPr/>
          </p:nvPicPr>
          <p:blipFill>
            <a:blip r:embed="rId3" cstate="print"/>
            <a:stretch>
              <a:fillRect/>
            </a:stretch>
          </p:blipFill>
          <p:spPr>
            <a:xfrm>
              <a:off x="15869970" y="8535586"/>
              <a:ext cx="2418028" cy="1751412"/>
            </a:xfrm>
            <a:prstGeom prst="rect">
              <a:avLst/>
            </a:prstGeom>
          </p:spPr>
        </p:pic>
        <p:pic>
          <p:nvPicPr>
            <p:cNvPr id="5" name="object 5"/>
            <p:cNvPicPr/>
            <p:nvPr/>
          </p:nvPicPr>
          <p:blipFill>
            <a:blip r:embed="rId4" cstate="print"/>
            <a:stretch>
              <a:fillRect/>
            </a:stretch>
          </p:blipFill>
          <p:spPr>
            <a:xfrm>
              <a:off x="14020056" y="0"/>
              <a:ext cx="4267942" cy="3307716"/>
            </a:xfrm>
            <a:prstGeom prst="rect">
              <a:avLst/>
            </a:prstGeom>
          </p:spPr>
        </p:pic>
      </p:grpSp>
      <p:sp>
        <p:nvSpPr>
          <p:cNvPr id="6" name="object 6"/>
          <p:cNvSpPr txBox="1">
            <a:spLocks noGrp="1"/>
          </p:cNvSpPr>
          <p:nvPr>
            <p:ph type="title"/>
          </p:nvPr>
        </p:nvSpPr>
        <p:spPr>
          <a:xfrm>
            <a:off x="1016000" y="366594"/>
            <a:ext cx="10871200" cy="1976182"/>
          </a:xfrm>
          <a:prstGeom prst="rect">
            <a:avLst/>
          </a:prstGeom>
        </p:spPr>
        <p:txBody>
          <a:bodyPr vert="horz" wrap="square" lIns="0" tIns="13970" rIns="0" bIns="0" rtlCol="0">
            <a:spAutoFit/>
          </a:bodyPr>
          <a:lstStyle/>
          <a:p>
            <a:pPr marL="12700" algn="ctr">
              <a:spcBef>
                <a:spcPts val="110"/>
              </a:spcBef>
            </a:pPr>
            <a:r>
              <a:rPr lang="en-IN" sz="1600" b="1" i="0" dirty="0">
                <a:solidFill>
                  <a:srgbClr val="8613FF"/>
                </a:solidFill>
                <a:effectLst/>
                <a:latin typeface="Helvetica Neue"/>
              </a:rPr>
              <a:t> </a:t>
            </a:r>
            <a:r>
              <a:rPr lang="en-IN" sz="6000" b="1" dirty="0">
                <a:latin typeface="Helvetica Neue"/>
              </a:rPr>
              <a:t>T POSE</a:t>
            </a:r>
            <a:br>
              <a:rPr lang="en-IN" sz="1600" b="1" i="0" dirty="0">
                <a:solidFill>
                  <a:srgbClr val="000000"/>
                </a:solidFill>
                <a:effectLst/>
                <a:latin typeface="Helvetica Neue"/>
              </a:rPr>
            </a:br>
            <a:endParaRPr sz="6750" dirty="0">
              <a:latin typeface="Microsoft Sans Serif"/>
              <a:cs typeface="Microsoft Sans Serif"/>
            </a:endParaRPr>
          </a:p>
        </p:txBody>
      </p:sp>
      <p:pic>
        <p:nvPicPr>
          <p:cNvPr id="7" name="object 7"/>
          <p:cNvPicPr/>
          <p:nvPr/>
        </p:nvPicPr>
        <p:blipFill>
          <a:blip r:embed="rId5" cstate="print"/>
          <a:stretch>
            <a:fillRect/>
          </a:stretch>
        </p:blipFill>
        <p:spPr>
          <a:xfrm>
            <a:off x="1051528" y="2979311"/>
            <a:ext cx="133350" cy="133349"/>
          </a:xfrm>
          <a:prstGeom prst="rect">
            <a:avLst/>
          </a:prstGeom>
        </p:spPr>
      </p:pic>
      <p:sp>
        <p:nvSpPr>
          <p:cNvPr id="9" name="object 9"/>
          <p:cNvSpPr txBox="1"/>
          <p:nvPr/>
        </p:nvSpPr>
        <p:spPr>
          <a:xfrm>
            <a:off x="914400" y="1562100"/>
            <a:ext cx="16741775" cy="3967753"/>
          </a:xfrm>
          <a:prstGeom prst="rect">
            <a:avLst/>
          </a:prstGeom>
        </p:spPr>
        <p:txBody>
          <a:bodyPr vert="horz" wrap="square" lIns="0" tIns="12700" rIns="0" bIns="0" rtlCol="0">
            <a:spAutoFit/>
          </a:bodyPr>
          <a:lstStyle/>
          <a:p>
            <a:r>
              <a:rPr lang="en-US" sz="3200" dirty="0">
                <a:solidFill>
                  <a:schemeClr val="bg1"/>
                </a:solidFill>
              </a:rPr>
              <a:t>T Pose (also known as a bind pose or reference pose) is the last pose we are dealing with in this lesson. To make this pose, one has to stand up like a tree with both hands wide open as branches. The following body part angles are required to make this one.</a:t>
            </a:r>
          </a:p>
          <a:p>
            <a:pPr marL="457200" indent="-457200">
              <a:buFont typeface="Wingdings" panose="05000000000000000000" pitchFamily="2" charset="2"/>
              <a:buChar char="v"/>
            </a:pPr>
            <a:r>
              <a:rPr lang="en-US" sz="3200" dirty="0">
                <a:solidFill>
                  <a:schemeClr val="bg1"/>
                </a:solidFill>
              </a:rPr>
              <a:t>Around 180° at both elbows</a:t>
            </a:r>
          </a:p>
          <a:p>
            <a:pPr marL="457200" indent="-457200">
              <a:buFont typeface="Wingdings" panose="05000000000000000000" pitchFamily="2" charset="2"/>
              <a:buChar char="v"/>
            </a:pPr>
            <a:r>
              <a:rPr lang="en-US" sz="3200" dirty="0">
                <a:solidFill>
                  <a:schemeClr val="bg1"/>
                </a:solidFill>
              </a:rPr>
              <a:t>Around 90° angle at both shoulders</a:t>
            </a:r>
          </a:p>
          <a:p>
            <a:pPr marL="457200" indent="-457200">
              <a:buFont typeface="Wingdings" panose="05000000000000000000" pitchFamily="2" charset="2"/>
              <a:buChar char="v"/>
            </a:pPr>
            <a:r>
              <a:rPr lang="en-US" sz="3200" dirty="0">
                <a:solidFill>
                  <a:schemeClr val="bg1"/>
                </a:solidFill>
              </a:rPr>
              <a:t>Around 180° angle at both knee</a:t>
            </a:r>
          </a:p>
          <a:p>
            <a:pPr marL="457200" indent="-457200">
              <a:buFont typeface="Wingdings" panose="05000000000000000000" pitchFamily="2" charset="2"/>
              <a:buChar char="v"/>
            </a:pPr>
            <a:endParaRPr lang="en-US" sz="2800" dirty="0">
              <a:solidFill>
                <a:schemeClr val="bg1"/>
              </a:solidFill>
            </a:endParaRPr>
          </a:p>
          <a:p>
            <a:pPr>
              <a:lnSpc>
                <a:spcPct val="100000"/>
              </a:lnSpc>
              <a:spcBef>
                <a:spcPts val="25"/>
              </a:spcBef>
            </a:pPr>
            <a:endParaRPr lang="en-US" sz="3700" dirty="0">
              <a:solidFill>
                <a:schemeClr val="bg1"/>
              </a:solidFill>
              <a:latin typeface="Verdana"/>
              <a:cs typeface="Verdana"/>
            </a:endParaRPr>
          </a:p>
        </p:txBody>
      </p:sp>
      <p:pic>
        <p:nvPicPr>
          <p:cNvPr id="13" name="Picture 12">
            <a:extLst>
              <a:ext uri="{FF2B5EF4-FFF2-40B4-BE49-F238E27FC236}">
                <a16:creationId xmlns:a16="http://schemas.microsoft.com/office/drawing/2014/main" id="{FBB21C48-93FC-F0EB-ADD9-4A6ABFD8EC7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48000" y="5143500"/>
            <a:ext cx="7924800" cy="4572000"/>
          </a:xfrm>
          <a:prstGeom prst="rect">
            <a:avLst/>
          </a:prstGeom>
        </p:spPr>
      </p:pic>
    </p:spTree>
    <p:extLst>
      <p:ext uri="{BB962C8B-B14F-4D97-AF65-F5344CB8AC3E}">
        <p14:creationId xmlns:p14="http://schemas.microsoft.com/office/powerpoint/2010/main" val="3859723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anim calcmode="lin" valueType="num">
                                      <p:cBhvr>
                                        <p:cTn id="13" dur="1000" fill="hold"/>
                                        <p:tgtEl>
                                          <p:spTgt spid="9"/>
                                        </p:tgtEl>
                                        <p:attrNameLst>
                                          <p:attrName>ppt_x</p:attrName>
                                        </p:attrNameLst>
                                      </p:cBhvr>
                                      <p:tavLst>
                                        <p:tav tm="0">
                                          <p:val>
                                            <p:strVal val="#ppt_x"/>
                                          </p:val>
                                        </p:tav>
                                        <p:tav tm="100000">
                                          <p:val>
                                            <p:strVal val="#ppt_x"/>
                                          </p:val>
                                        </p:tav>
                                      </p:tavLst>
                                    </p:anim>
                                    <p:anim calcmode="lin" valueType="num">
                                      <p:cBhvr>
                                        <p:cTn id="14"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1000"/>
                                        <p:tgtEl>
                                          <p:spTgt spid="13"/>
                                        </p:tgtEl>
                                      </p:cBhvr>
                                    </p:animEffect>
                                    <p:anim calcmode="lin" valueType="num">
                                      <p:cBhvr>
                                        <p:cTn id="20" dur="1000" fill="hold"/>
                                        <p:tgtEl>
                                          <p:spTgt spid="13"/>
                                        </p:tgtEl>
                                        <p:attrNameLst>
                                          <p:attrName>ppt_x</p:attrName>
                                        </p:attrNameLst>
                                      </p:cBhvr>
                                      <p:tavLst>
                                        <p:tav tm="0">
                                          <p:val>
                                            <p:strVal val="#ppt_x"/>
                                          </p:val>
                                        </p:tav>
                                        <p:tav tm="100000">
                                          <p:val>
                                            <p:strVal val="#ppt_x"/>
                                          </p:val>
                                        </p:tav>
                                      </p:tavLst>
                                    </p:anim>
                                    <p:anim calcmode="lin" valueType="num">
                                      <p:cBhvr>
                                        <p:cTn id="21"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393</TotalTime>
  <Words>512</Words>
  <Application>Microsoft Office PowerPoint</Application>
  <PresentationFormat>Custom</PresentationFormat>
  <Paragraphs>52</Paragraphs>
  <Slides>16</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16</vt:i4>
      </vt:variant>
    </vt:vector>
  </HeadingPairs>
  <TitlesOfParts>
    <vt:vector size="24" baseType="lpstr">
      <vt:lpstr>Calibri</vt:lpstr>
      <vt:lpstr>Helvetica Neue</vt:lpstr>
      <vt:lpstr>Microsoft Sans Serif</vt:lpstr>
      <vt:lpstr>Times New Roman</vt:lpstr>
      <vt:lpstr>Trebuchet MS</vt:lpstr>
      <vt:lpstr>Verdana</vt:lpstr>
      <vt:lpstr>Wingdings</vt:lpstr>
      <vt:lpstr>Office Theme</vt:lpstr>
      <vt:lpstr> TOPIC:  REAL TIME 3D POSE CLASSIFICATION</vt:lpstr>
      <vt:lpstr>PowerPoint Presentation</vt:lpstr>
      <vt:lpstr>ROLE OF TEAM MEMBER</vt:lpstr>
      <vt:lpstr>INTRODUCTION</vt:lpstr>
      <vt:lpstr>Calculate Angle between Landmarks  </vt:lpstr>
      <vt:lpstr> Perform Pose Classification </vt:lpstr>
      <vt:lpstr> WARRIOR POSE </vt:lpstr>
      <vt:lpstr> TREE POSE </vt:lpstr>
      <vt:lpstr> T POSE </vt:lpstr>
      <vt:lpstr>MediaPipe   Provides a robust solution capable of predicting **thirty-three 3D landmarks on a human body in real-time with high accuracy even on CPU. It utilizes a two-step machine learning pipeline, by using a detector it first localizes the person within the frame and then uses the pose landmarks detector to predict the  landmarks within the region of interest.</vt:lpstr>
      <vt:lpstr>REAL TIME 3D POSE CLASSIFICATION</vt:lpstr>
      <vt:lpstr>PowerPoint Presentation</vt:lpstr>
      <vt:lpstr>PowerPoint Presentation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DROWSINESS DETECTION</dc:title>
  <dc:creator>Anupreksha Shukla</dc:creator>
  <cp:keywords>DAFjMgXYO7M,BAFZrbo-Fuk</cp:keywords>
  <cp:lastModifiedBy>Ekta Gupta</cp:lastModifiedBy>
  <cp:revision>19</cp:revision>
  <dcterms:created xsi:type="dcterms:W3CDTF">2023-05-18T02:23:58Z</dcterms:created>
  <dcterms:modified xsi:type="dcterms:W3CDTF">2023-07-19T08:26:50Z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2023-05-17T00:00:00Z</vt:filetime>
  </property>
  <property fmtid="{D5CDD505-2E9C-101B-9397-08002B2CF9AE}" pid="3" name="Creator">
    <vt:lpwstr>Canva</vt:lpwstr>
  </property>
  <property fmtid="{D5CDD505-2E9C-101B-9397-08002B2CF9AE}" pid="4" name="LastSaved">
    <vt:filetime>2023-05-18T00:00:00Z</vt:filetime>
  </property>
</Properties>
</file>